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ags/tag199.xml" ContentType="application/vnd.openxmlformats-officedocument.presentationml.tags+xml"/>
  <Override PartName="/ppt/notesSlides/notesSlide1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0" r:id="rId1"/>
  </p:sldMasterIdLst>
  <p:notesMasterIdLst>
    <p:notesMasterId r:id="rId31"/>
  </p:notesMasterIdLst>
  <p:handoutMasterIdLst>
    <p:handoutMasterId r:id="rId32"/>
  </p:handoutMasterIdLst>
  <p:sldIdLst>
    <p:sldId id="2147482675" r:id="rId2"/>
    <p:sldId id="2147482710" r:id="rId3"/>
    <p:sldId id="2147482743" r:id="rId4"/>
    <p:sldId id="2147482715" r:id="rId5"/>
    <p:sldId id="2147482716" r:id="rId6"/>
    <p:sldId id="2147482748" r:id="rId7"/>
    <p:sldId id="2147482738" r:id="rId8"/>
    <p:sldId id="2147482746" r:id="rId9"/>
    <p:sldId id="2147482720" r:id="rId10"/>
    <p:sldId id="2147482747" r:id="rId11"/>
    <p:sldId id="2147482722" r:id="rId12"/>
    <p:sldId id="2147482753" r:id="rId13"/>
    <p:sldId id="2147482758" r:id="rId14"/>
    <p:sldId id="2147482756" r:id="rId15"/>
    <p:sldId id="2147482759" r:id="rId16"/>
    <p:sldId id="2147482744" r:id="rId17"/>
    <p:sldId id="2147482739" r:id="rId18"/>
    <p:sldId id="2147482725" r:id="rId19"/>
    <p:sldId id="2147482726" r:id="rId20"/>
    <p:sldId id="2147482740" r:id="rId21"/>
    <p:sldId id="2147482735" r:id="rId22"/>
    <p:sldId id="2147482728" r:id="rId23"/>
    <p:sldId id="2147482729" r:id="rId24"/>
    <p:sldId id="2147482732" r:id="rId25"/>
    <p:sldId id="2147482741" r:id="rId26"/>
    <p:sldId id="2147482733" r:id="rId27"/>
    <p:sldId id="2147482742" r:id="rId28"/>
    <p:sldId id="2134804650" r:id="rId29"/>
    <p:sldId id="2134804764" r:id="rId30"/>
  </p:sldIdLst>
  <p:sldSz cx="12192000" cy="6858000"/>
  <p:notesSz cx="7102475" cy="10234613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DB952CA2-F37E-4B72-9E03-5C01D6602214}">
          <p14:sldIdLst>
            <p14:sldId id="2147482675"/>
            <p14:sldId id="2147482710"/>
            <p14:sldId id="2147482743"/>
            <p14:sldId id="2147482715"/>
            <p14:sldId id="2147482716"/>
          </p14:sldIdLst>
        </p14:section>
        <p14:section name="Summary Section" id="{35FBC0B9-4C57-4198-A09C-6DB1C159E187}">
          <p14:sldIdLst/>
        </p14:section>
        <p14:section name="1" id="{FB506EE3-E5D9-4889-AD15-D1AE38A4A180}">
          <p14:sldIdLst>
            <p14:sldId id="2147482748"/>
            <p14:sldId id="2147482738"/>
            <p14:sldId id="2147482746"/>
            <p14:sldId id="2147482720"/>
            <p14:sldId id="2147482747"/>
            <p14:sldId id="2147482722"/>
            <p14:sldId id="2147482753"/>
            <p14:sldId id="2147482758"/>
            <p14:sldId id="2147482756"/>
            <p14:sldId id="2147482759"/>
            <p14:sldId id="2147482744"/>
          </p14:sldIdLst>
        </p14:section>
        <p14:section name="Untitled Section" id="{623D0378-573C-4BC9-BD42-6FF00FAD7382}">
          <p14:sldIdLst/>
        </p14:section>
        <p14:section name="Untitled Section" id="{77382681-12C0-4C47-9AB5-5BD7A825F317}">
          <p14:sldIdLst/>
        </p14:section>
        <p14:section name="2" id="{86FD93D7-6459-4172-86CA-10A26F671F8D}">
          <p14:sldIdLst>
            <p14:sldId id="2147482739"/>
            <p14:sldId id="2147482725"/>
            <p14:sldId id="2147482726"/>
          </p14:sldIdLst>
        </p14:section>
        <p14:section name="3" id="{C45A9B19-9E31-4556-A962-4B7E77CBEFAE}">
          <p14:sldIdLst>
            <p14:sldId id="2147482740"/>
            <p14:sldId id="2147482735"/>
            <p14:sldId id="2147482728"/>
            <p14:sldId id="2147482729"/>
            <p14:sldId id="2147482732"/>
          </p14:sldIdLst>
        </p14:section>
        <p14:section name="4" id="{31044FB6-C5E5-4323-8838-3010467BE763}">
          <p14:sldIdLst>
            <p14:sldId id="2147482741"/>
            <p14:sldId id="2147482733"/>
            <p14:sldId id="2147482742"/>
            <p14:sldId id="2134804650"/>
            <p14:sldId id="2134804764"/>
          </p14:sldIdLst>
        </p14:section>
        <p14:section name="IE Standards" id="{8E973E09-46F2-4BCC-B46D-166573E91749}">
          <p14:sldIdLst/>
        </p14:section>
        <p14:section name="IS 12615:2018" id="{00A512BB-5F53-42D0-B129-CF99AC140A3C}">
          <p14:sldIdLst/>
        </p14:section>
        <p14:section name="Why CE" id="{C88C11D1-CE93-4C1C-AB3E-E1A78D308239}">
          <p14:sldIdLst/>
        </p14:section>
        <p14:section name="Reducing Rotor Cu Loss" id="{87307989-AF34-48AD-97C4-9588B098A517}">
          <p14:sldIdLst/>
        </p14:section>
        <p14:section name="PF or Effy" id="{EB89E130-7610-4989-AF18-09D76BFC6D3D}">
          <p14:sldIdLst/>
        </p14:section>
        <p14:section name="Why not high PF" id="{AF271799-F108-476B-BF81-184A1A9972C1}">
          <p14:sldIdLst/>
        </p14:section>
        <p14:section name="How to achieve high effy" id="{66DAD221-8308-4F8D-A1B1-C9EFBE90110B}">
          <p14:sldIdLst/>
        </p14:section>
        <p14:section name="Why high Ia" id="{6DD9212C-DD1B-4526-9734-63C0A8FC79E9}">
          <p14:sldIdLst/>
        </p14:section>
        <p14:section name="Buying Ineffcient motors" id="{430304FB-D450-4224-AA51-1001844980BD}">
          <p14:sldIdLst/>
        </p14:section>
        <p14:section name="Paper specific" id="{750F178F-1E05-4AE5-B962-AB74F5B996CC}">
          <p14:sldIdLst/>
        </p14:section>
        <p14:section name="Jolly roger" id="{0B4ED465-D70A-48FC-9AC9-E420CC15CC8B}">
          <p14:sldIdLst/>
        </p14:section>
        <p14:section name="Summarising the key points" id="{7F6C0054-CCA3-493E-B010-1225AD94C37D}">
          <p14:sldIdLst/>
        </p14:section>
        <p14:section name="Disclaimer, contact" id="{0D568892-780D-4C8E-9447-F21546C88527}">
          <p14:sldIdLst/>
        </p14:section>
      </p14:sectionLst>
    </p:ex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>
    <p:extLst>
      <p:ext uri="{19B8F6BF-5375-455C-9EA6-DF929625EA0E}">
        <p15:presenceInfo xmlns:p15="http://schemas.microsoft.com/office/powerpoint/2012/main" userId="S::denwelle1@publicisgroupe.net::08b00602-60fa-48c3-96fb-06a947b67cdf" providerId="AD"/>
      </p:ext>
    </p:extLst>
  </p:cmAuthor>
  <p:cmAuthor id="2" name="Hardikar, Prasad (DI MC LVM AA PPM IN)" initials="HP(MLAPI" lastIdx="1" clrIdx="1">
    <p:extLst>
      <p:ext uri="{19B8F6BF-5375-455C-9EA6-DF929625EA0E}">
        <p15:presenceInfo xmlns:p15="http://schemas.microsoft.com/office/powerpoint/2012/main" userId="S::prasad.hardikar@siemens.com::cf335b08-8bd0-44c5-ae73-37bd5d6ca2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E2841"/>
    <a:srgbClr val="006699"/>
    <a:srgbClr val="00CC66"/>
    <a:srgbClr val="006666"/>
    <a:srgbClr val="006600"/>
    <a:srgbClr val="009999"/>
    <a:srgbClr val="000089"/>
    <a:srgbClr val="E6E6E6"/>
    <a:srgbClr val="0A8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  <a:insideH>
            <a:ln w="12700" cmpd="sng">
              <a:solidFill>
                <a:schemeClr val="accent6">
                  <a:alpha val="15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  <a:fill>
          <a:solidFill>
            <a:schemeClr val="accent6">
              <a:alpha val="5000"/>
            </a:schemeClr>
          </a:solidFill>
        </a:fill>
      </a:tcStyle>
    </a:band1H>
    <a:band2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</a:tcStyle>
    </a:band2H>
    <a:band1V>
      <a:tcStyle>
        <a:tcBdr/>
        <a:fill>
          <a:solidFill>
            <a:schemeClr val="accent6">
              <a:alpha val="5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1" autoAdjust="0"/>
    <p:restoredTop sz="97461" autoAdjust="0"/>
  </p:normalViewPr>
  <p:slideViewPr>
    <p:cSldViewPr snapToGrid="0" showGuides="1">
      <p:cViewPr varScale="1">
        <p:scale>
          <a:sx n="79" d="100"/>
          <a:sy n="79" d="100"/>
        </p:scale>
        <p:origin x="869" y="96"/>
      </p:cViewPr>
      <p:guideLst>
        <p:guide orient="horz" pos="2160"/>
        <p:guide orient="horz" pos="64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92"/>
    </p:cViewPr>
  </p:sorterViewPr>
  <p:notesViewPr>
    <p:cSldViewPr snapToGrid="0" showGuides="1">
      <p:cViewPr varScale="1">
        <p:scale>
          <a:sx n="121" d="100"/>
          <a:sy n="121" d="100"/>
        </p:scale>
        <p:origin x="418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7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8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526849417949681E-2"/>
          <c:y val="5.7142857142857141E-2"/>
          <c:w val="0.96094630116410062"/>
          <c:h val="0.8857142857142856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Sheet1!$A$1:$D$1</c:f>
              <c:numCache>
                <c:formatCode>General</c:formatCode>
                <c:ptCount val="4"/>
                <c:pt idx="0">
                  <c:v>28.994</c:v>
                </c:pt>
                <c:pt idx="1">
                  <c:v>70.414000000000001</c:v>
                </c:pt>
                <c:pt idx="2">
                  <c:v>99.408000000000015</c:v>
                </c:pt>
                <c:pt idx="3">
                  <c:v>128.40199999999993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4D-4456-B7ED-A23B4C4BA4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33751832"/>
        <c:axId val="1"/>
      </c:barChart>
      <c:catAx>
        <c:axId val="123375183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28.4019999999999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3375183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636363636363636E-2"/>
          <c:y val="0.1346824842986741"/>
          <c:w val="0.95272727272727276"/>
          <c:h val="0.7306350314026517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8BD34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7EB7-4B77-B291-D1AB0BEFC17E}"/>
              </c:ext>
            </c:extLst>
          </c:dPt>
          <c:dLbls>
            <c:dLbl>
              <c:idx val="0"/>
              <c:layout>
                <c:manualLayout>
                  <c:x val="0"/>
                  <c:y val="-2.0935101186322401E-3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EB7-4B77-B291-D1AB0BEFC17E}"/>
                </c:ext>
              </c:extLst>
            </c:dLbl>
            <c:dLbl>
              <c:idx val="1"/>
              <c:layout>
                <c:manualLayout>
                  <c:x val="0"/>
                  <c:y val="-2.7913468248429866E-3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7EB7-4B77-B291-D1AB0BEFC17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7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B7-4B77-B291-D1AB0BEFC1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33755432"/>
        <c:axId val="1"/>
      </c:barChart>
      <c:catAx>
        <c:axId val="123375543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3375543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526849417949681E-2"/>
          <c:y val="5.7205720572057209E-2"/>
          <c:w val="0.96094630116410062"/>
          <c:h val="0.8855885588558856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Sheet1!$A$1:$D$1</c:f>
              <c:numCache>
                <c:formatCode>General</c:formatCode>
                <c:ptCount val="4"/>
                <c:pt idx="0">
                  <c:v>15.810810810810793</c:v>
                </c:pt>
                <c:pt idx="1">
                  <c:v>38.310810810810793</c:v>
                </c:pt>
                <c:pt idx="2">
                  <c:v>54.121621621621557</c:v>
                </c:pt>
                <c:pt idx="3">
                  <c:v>69.932432432432506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3A-44E1-8651-A25D56AE3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575342072"/>
        <c:axId val="1"/>
      </c:barChart>
      <c:catAx>
        <c:axId val="57534207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9.932432432432506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57534207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636363636363636E-2"/>
          <c:y val="0.13138189244383935"/>
          <c:w val="0.95272727272727276"/>
          <c:h val="0.737236215112321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8BD34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47AA-4519-B526-BFA9372D1A4B}"/>
              </c:ext>
            </c:extLst>
          </c:dPt>
          <c:dLbls>
            <c:dLbl>
              <c:idx val="0"/>
              <c:layout>
                <c:manualLayout>
                  <c:x val="0"/>
                  <c:y val="-2.0422055820285907E-3"/>
                </c:manualLayout>
              </c:layout>
              <c:tx>
                <c:rich>
                  <a:bodyPr wrap="none"/>
                  <a:lstStyle/>
                  <a:p>
                    <a:pPr>
                      <a:defRPr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C81808-98C2-40AC-A143-9A21A9E0BB0B}" type="VALUE">
                      <a:rPr lang="en-US" sz="1800"/>
                      <a:pPr>
                        <a:defRPr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IN"/>
                  </a:p>
                </c:rich>
              </c:tx>
              <c:numFmt formatCode="0;&quot;-&quot;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7AA-4519-B526-BFA9372D1A4B}"/>
                </c:ext>
              </c:extLst>
            </c:dLbl>
            <c:dLbl>
              <c:idx val="1"/>
              <c:layout>
                <c:manualLayout>
                  <c:x val="0"/>
                  <c:y val="-2.722940776038121E-3"/>
                </c:manualLayout>
              </c:layout>
              <c:tx>
                <c:rich>
                  <a:bodyPr wrap="none"/>
                  <a:lstStyle/>
                  <a:p>
                    <a:pPr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F5E26BF-2CD4-4655-9059-3A0237E5B038}" type="VALUE">
                      <a:rPr lang="en-US" sz="1800"/>
                      <a:pPr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IN"/>
                  </a:p>
                </c:rich>
              </c:tx>
              <c:numFmt formatCode="0;&quot;-&quot;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7AA-4519-B526-BFA9372D1A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1049</c:v>
                </c:pt>
                <c:pt idx="1">
                  <c:v>2042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AA-4519-B526-BFA9372D1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561856744"/>
        <c:axId val="1"/>
      </c:barChart>
      <c:catAx>
        <c:axId val="56185674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04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56185674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636363636363636E-2"/>
          <c:y val="0.13138189244383935"/>
          <c:w val="0.95272727272727276"/>
          <c:h val="0.737236215112321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8BD34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0FE5-4A5C-BCA8-B885CE1AA918}"/>
              </c:ext>
            </c:extLst>
          </c:dPt>
          <c:dLbls>
            <c:dLbl>
              <c:idx val="0"/>
              <c:layout>
                <c:manualLayout>
                  <c:x val="0"/>
                  <c:y val="-2.0422055820285907E-3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FE5-4A5C-BCA8-B885CE1AA918}"/>
                </c:ext>
              </c:extLst>
            </c:dLbl>
            <c:dLbl>
              <c:idx val="1"/>
              <c:layout>
                <c:manualLayout>
                  <c:x val="0"/>
                  <c:y val="-2.722940776038121E-3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FE5-4A5C-BCA8-B885CE1AA9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761</c:v>
                </c:pt>
                <c:pt idx="1">
                  <c:v>1483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E5-4A5C-BCA8-B885CE1AA9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527828056"/>
        <c:axId val="1"/>
      </c:barChart>
      <c:catAx>
        <c:axId val="52782805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48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52782805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636363636363636E-2"/>
          <c:y val="0.13496503496503495"/>
          <c:w val="0.95272727272727276"/>
          <c:h val="0.7300699300699300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8BD34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43C0-4223-A3AF-1B420F0C92D4}"/>
              </c:ext>
            </c:extLst>
          </c:dPt>
          <c:dLbls>
            <c:dLbl>
              <c:idx val="0"/>
              <c:layout>
                <c:manualLayout>
                  <c:x val="0"/>
                  <c:y val="-2.0979020979020979E-3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43C0-4223-A3AF-1B420F0C92D4}"/>
                </c:ext>
              </c:extLst>
            </c:dLbl>
            <c:dLbl>
              <c:idx val="1"/>
              <c:layout>
                <c:manualLayout>
                  <c:x val="0"/>
                  <c:y val="-2.0979020979020979E-3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43C0-4223-A3AF-1B420F0C92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6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C0-4223-A3AF-1B420F0C9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22624552"/>
        <c:axId val="1"/>
      </c:barChart>
      <c:catAx>
        <c:axId val="10226245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2262455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526849417949681E-2"/>
          <c:y val="5.7142857142857141E-2"/>
          <c:w val="0.96094630116410062"/>
          <c:h val="0.8857142857142856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Sheet1!$A$1:$D$1</c:f>
              <c:numCache>
                <c:formatCode>General</c:formatCode>
                <c:ptCount val="4"/>
                <c:pt idx="0">
                  <c:v>6.3000000000000007</c:v>
                </c:pt>
                <c:pt idx="1">
                  <c:v>15.3</c:v>
                </c:pt>
                <c:pt idx="2">
                  <c:v>21.600000000000009</c:v>
                </c:pt>
                <c:pt idx="3">
                  <c:v>27.900000000000034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FD-4E73-BF5D-BB617555A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80519600"/>
        <c:axId val="1"/>
      </c:barChart>
      <c:catAx>
        <c:axId val="78051960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7.900000000000034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8051960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526849417949681E-2"/>
          <c:y val="5.7205720572057209E-2"/>
          <c:w val="0.96094630116410062"/>
          <c:h val="0.8855885588558856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Sheet1!$A$1:$D$1</c:f>
              <c:numCache>
                <c:formatCode>General</c:formatCode>
                <c:ptCount val="4"/>
                <c:pt idx="0">
                  <c:v>1.4054054054054035</c:v>
                </c:pt>
                <c:pt idx="1">
                  <c:v>3.4054054054054035</c:v>
                </c:pt>
                <c:pt idx="2">
                  <c:v>4.8108108108108354</c:v>
                </c:pt>
                <c:pt idx="3">
                  <c:v>6.2162162162162531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E2-416A-B4B6-762A2A13A8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566052288"/>
        <c:axId val="1"/>
      </c:barChart>
      <c:catAx>
        <c:axId val="56605228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.216216216216253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56605228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636363636363636E-2"/>
          <c:y val="0.13138189244383935"/>
          <c:w val="0.95272727272727276"/>
          <c:h val="0.737236215112321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8BD34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9808-46BE-96DC-970BD86C1907}"/>
              </c:ext>
            </c:extLst>
          </c:dPt>
          <c:dLbls>
            <c:dLbl>
              <c:idx val="0"/>
              <c:layout>
                <c:manualLayout>
                  <c:x val="0"/>
                  <c:y val="-2.0422055820285907E-3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808-46BE-96DC-970BD86C1907}"/>
                </c:ext>
              </c:extLst>
            </c:dLbl>
            <c:dLbl>
              <c:idx val="1"/>
              <c:layout>
                <c:manualLayout>
                  <c:x val="0"/>
                  <c:y val="-2.722940776038121E-3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808-46BE-96DC-970BD86C19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278</c:v>
                </c:pt>
                <c:pt idx="1">
                  <c:v>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08-46BE-96DC-970BD86C19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07214216"/>
        <c:axId val="1"/>
      </c:barChart>
      <c:catAx>
        <c:axId val="10072142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36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072142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636363636363636E-2"/>
          <c:y val="0.13138189244383935"/>
          <c:w val="0.95272727272727276"/>
          <c:h val="0.737236215112321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8BD34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B43F-48CE-936D-AD9981A08AFF}"/>
              </c:ext>
            </c:extLst>
          </c:dPt>
          <c:dLbls>
            <c:dLbl>
              <c:idx val="0"/>
              <c:layout>
                <c:manualLayout>
                  <c:x val="0"/>
                  <c:y val="-2.722940776038121E-3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43F-48CE-936D-AD9981A08AFF}"/>
                </c:ext>
              </c:extLst>
            </c:dLbl>
            <c:dLbl>
              <c:idx val="1"/>
              <c:layout>
                <c:manualLayout>
                  <c:x val="0"/>
                  <c:y val="-2.722940776038121E-3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43F-48CE-936D-AD9981A08AF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202</c:v>
                </c:pt>
                <c:pt idx="1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3F-48CE-936D-AD9981A08A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07210976"/>
        <c:axId val="1"/>
      </c:barChart>
      <c:catAx>
        <c:axId val="100721097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9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0721097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>
            <a:extLst>
              <a:ext uri="{FF2B5EF4-FFF2-40B4-BE49-F238E27FC236}">
                <a16:creationId xmlns:a16="http://schemas.microsoft.com/office/drawing/2014/main" id="{9A8492AF-21D1-4EA9-B88E-2B2469E5B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518740" cy="40293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US" sz="1100" b="1" dirty="0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F2C5CF11-9AB8-4366-83D6-4A911EAE6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8135" y="0"/>
            <a:ext cx="1834340" cy="40293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FEF1F2B9-B350-4061-A6D1-2A3340A8623F}" type="datetimeFigureOut">
              <a:rPr lang="en-US" sz="1100"/>
              <a:t>7/25/2024</a:t>
            </a:fld>
            <a:endParaRPr lang="en-US" sz="1100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9797856F-D8D3-4EDB-AD63-B3F843214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831675"/>
            <a:ext cx="4518740" cy="402938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US" sz="1100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A566997-7A2F-418F-AC55-BAC678F9F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8135" y="9831675"/>
            <a:ext cx="1834340" cy="402938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r>
              <a:rPr lang="en-US" sz="1100" b="1" dirty="0">
                <a:solidFill>
                  <a:schemeClr val="accent2"/>
                </a:solidFill>
              </a:rPr>
              <a:t>Hand out</a:t>
            </a:r>
            <a:r>
              <a:rPr lang="en-US" sz="1100" dirty="0">
                <a:solidFill>
                  <a:schemeClr val="accent2"/>
                </a:solidFill>
              </a:rPr>
              <a:t> </a:t>
            </a:r>
            <a:fld id="{C92BABF8-1341-4DCB-864A-D83C08BEEAE4}" type="slidenum">
              <a:rPr lang="en-US" sz="1100"/>
              <a:t>‹#›</a:t>
            </a:fld>
            <a:endParaRPr lang="en-US" sz="1100" dirty="0"/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C5A460D9-E760-498F-8A06-286EB0B00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4705" y="616495"/>
            <a:ext cx="1193067" cy="20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518740" cy="40293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100" b="1"/>
            </a:lvl1pPr>
          </a:lstStyle>
          <a:p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268135" y="0"/>
            <a:ext cx="1834340" cy="40293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100"/>
            </a:lvl1pPr>
          </a:lstStyle>
          <a:p>
            <a:fld id="{76FBC1AF-E4C9-412F-9B6D-66CD520F95DB}" type="datetimeFigureOut">
              <a:rPr lang="en-US" smtClean="0"/>
              <a:pPr/>
              <a:t>7/25/2024</a:t>
            </a:fld>
            <a:endParaRPr lang="en-US" dirty="0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169863" y="693738"/>
            <a:ext cx="6765925" cy="380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US" dirty="0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21302" y="5121337"/>
            <a:ext cx="6263600" cy="443231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9831675"/>
            <a:ext cx="4518740" cy="402938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268135" y="9831675"/>
            <a:ext cx="1834340" cy="402938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100"/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0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8715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6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A2249-EE73-7701-85CB-C95C48EFA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A7D65-D67E-9323-8B99-37D5BE6B2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1C70C-BD31-95AB-0395-52F8324A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F0952-9442-D6B5-6F74-403CAE8E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DC5F8-B6EC-2F93-59C3-F13144AB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NNOMOTICS Logo">
            <a:extLst>
              <a:ext uri="{FF2B5EF4-FFF2-40B4-BE49-F238E27FC236}">
                <a16:creationId xmlns:a16="http://schemas.microsoft.com/office/drawing/2014/main" id="{4CCE1576-21D5-DE3E-1858-6518716BFCA7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9146" y="6337994"/>
            <a:ext cx="1194813" cy="4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E7F9-B287-93DF-CF54-12CF7297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28EAC-65A3-1A8B-B6DB-3D03E9188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4B9C7-C182-4808-EBC5-6C2E5796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5FE13-9E08-E6EA-2A75-0CCC7D713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D7719-8406-FB75-301F-1ADA9529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8ABF21-6FDF-72B8-B0B2-B400C9EBA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0D451-2E12-0473-8296-5112069CC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C55ED-520A-F8B5-2906-5D0A2092D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86461-B0D5-16BC-7BC7-3ECDE53B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A12D-0878-F196-3362-83516912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78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content (dark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832F5D6-D4EF-C6E3-CC83-FF4DF7AB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3DE9842C-E20A-ED7F-05F6-1C54F408FF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7D8BA7-682C-4331-A81D-840B761D64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09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40">
          <p15:clr>
            <a:srgbClr val="B4BABB"/>
          </p15:clr>
        </p15:guide>
        <p15:guide id="2" pos="1280">
          <p15:clr>
            <a:srgbClr val="B4BABB"/>
          </p15:clr>
        </p15:guide>
        <p15:guide id="3" pos="1920">
          <p15:clr>
            <a:srgbClr val="B4BABB"/>
          </p15:clr>
        </p15:guide>
        <p15:guide id="4" pos="2560">
          <p15:clr>
            <a:srgbClr val="08191F"/>
          </p15:clr>
        </p15:guide>
        <p15:guide id="5" pos="3200">
          <p15:clr>
            <a:srgbClr val="B4BABB"/>
          </p15:clr>
        </p15:guide>
        <p15:guide id="6" pos="3840">
          <p15:clr>
            <a:srgbClr val="B4BABB"/>
          </p15:clr>
        </p15:guide>
        <p15:guide id="7" pos="4480">
          <p15:clr>
            <a:srgbClr val="B4BABB"/>
          </p15:clr>
        </p15:guide>
        <p15:guide id="8" pos="5120">
          <p15:clr>
            <a:srgbClr val="08191F"/>
          </p15:clr>
        </p15:guide>
        <p15:guide id="9" pos="5760">
          <p15:clr>
            <a:srgbClr val="B4BABB"/>
          </p15:clr>
        </p15:guide>
        <p15:guide id="10" pos="6400">
          <p15:clr>
            <a:srgbClr val="B4BABB"/>
          </p15:clr>
        </p15:guide>
        <p15:guide id="11" pos="7040">
          <p15:clr>
            <a:srgbClr val="B4BABB"/>
          </p15:clr>
        </p15:guide>
        <p15:guide id="13" orient="horz" pos="720">
          <p15:clr>
            <a:srgbClr val="B4BABB"/>
          </p15:clr>
        </p15:guide>
        <p15:guide id="14" orient="horz" pos="1080">
          <p15:clr>
            <a:srgbClr val="08191F"/>
          </p15:clr>
        </p15:guide>
        <p15:guide id="15" orient="horz" pos="1440">
          <p15:clr>
            <a:srgbClr val="B4BABB"/>
          </p15:clr>
        </p15:guide>
        <p15:guide id="16" orient="horz" pos="1800">
          <p15:clr>
            <a:srgbClr val="B4BABB"/>
          </p15:clr>
        </p15:guide>
        <p15:guide id="17" orient="horz" pos="2160">
          <p15:clr>
            <a:srgbClr val="B4BABB"/>
          </p15:clr>
        </p15:guide>
        <p15:guide id="18" orient="horz" pos="2520">
          <p15:clr>
            <a:srgbClr val="08191F"/>
          </p15:clr>
        </p15:guide>
        <p15:guide id="19" orient="horz" pos="2880">
          <p15:clr>
            <a:srgbClr val="B4BABB"/>
          </p15:clr>
        </p15:guide>
        <p15:guide id="20" orient="horz" pos="3240">
          <p15:clr>
            <a:srgbClr val="B4BABB"/>
          </p15:clr>
        </p15:guide>
        <p15:guide id="21" orient="horz" pos="3600">
          <p15:clr>
            <a:srgbClr val="08191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Department etc.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</p:spTree>
    <p:extLst>
      <p:ext uri="{BB962C8B-B14F-4D97-AF65-F5344CB8AC3E}">
        <p14:creationId xmlns:p14="http://schemas.microsoft.com/office/powerpoint/2010/main" val="1100129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Hardikar | DI MC LV-Motors | February 2024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20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FFAA-1EDF-7AAD-1027-9C0C856F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079F3-D4FC-1B3D-8A04-7A1796B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61509-FCFC-CE4F-96BD-84EF59EF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DB381-E368-7E7E-0CEA-AA64CC1B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E8169-7AAE-F266-8B98-3BBE416B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9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744F9-3503-9C5D-68C7-48D89D6B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F7BB-43E6-3DE5-4C33-A295020C6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C1C18-A56C-0835-EEA9-8675C0D0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12EED-5567-321C-2BF2-DE1B730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FEC47-2F7A-40BD-B867-488E5277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7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A3AC4-938D-4AC3-F865-A8E87075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DB98A-13BD-F304-FE49-250EDDF9E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A30B-C5DE-021F-9B46-023E94989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70088-7379-BF26-50AF-42362551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0A1CB-2A59-13D7-FB4D-2FA4E029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8777A-E5FE-11A0-C412-E26FD6D06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7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D34A3-B17B-333D-B6A0-6648B52B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CD535-DFA4-85E3-3269-F5352D247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249C7-1475-3F21-4AAB-8775983B3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6E5F4C-BCB4-B910-35C4-3CFC60957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518034-B905-9FBA-5734-A3FE9A26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D47448-79E2-3C9C-EBEB-BE711F2B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D8AA31-85ED-84CE-80DA-BBC6076C0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8F2C9-8D83-F8DB-F5D8-302AD01F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6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1370-6471-7569-D53C-5D5B0727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5788B-A3FF-0C2B-D8E0-5222239FD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34954-C0C5-BBAF-AB55-7476682F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1768B-3953-79DA-D03E-2DECEE78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8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E4B6E-1004-358C-6BA2-3748B088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5EC137-5A89-2C6E-FCF5-E36BE0F0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166FB-A7FA-9B54-007F-B3D565F3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0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FCEE-0E1E-10EC-A07F-2BA9245E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BB90F-2A26-5335-FD0A-AB4291410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3D96C-B12D-A076-C58C-0C0F04C09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3E92E-FFF8-9234-B858-E0AE686C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3FB68-411A-D0E9-B967-1F035BFA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4FF1A-006C-0D15-D85B-FE948694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2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34D3-F7AF-230B-CEE1-FAE83B68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8C8605-3782-6CE1-4EC5-471731AA3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71DE5-240C-A7E6-3FCB-1017355FD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BC583-25EB-9D70-A6AF-261851A09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9812E-139A-CC30-FB30-71892A70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9FEEF-E1D2-AACF-8453-F16C225B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D3C6A36-A12A-BFC2-B4B6-76F6DB8B4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246997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395" imgH="394" progId="TCLayout.ActiveDocument.1">
                  <p:embed/>
                </p:oleObj>
              </mc:Choice>
              <mc:Fallback>
                <p:oleObj name="think-cell Slide" r:id="rId17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6D8E39-3989-2C6F-AFD9-8D7EC01B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F2F67-6B73-05B0-1A5A-2842A1D03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DC90CC-F75E-4A47-A5F9-7FBD4E44F15D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21315-78C6-D628-E530-A17F508D2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22A71-75E0-6496-30F0-B08D343E6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3C5612-B912-4C92-83A9-D668E41111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NNOMOTICS Logo">
            <a:extLst>
              <a:ext uri="{FF2B5EF4-FFF2-40B4-BE49-F238E27FC236}">
                <a16:creationId xmlns:a16="http://schemas.microsoft.com/office/drawing/2014/main" id="{8EF7D0FC-39A3-BC21-742B-ED5DEFE58EA9}"/>
              </a:ext>
            </a:extLst>
          </p:cNvPr>
          <p:cNvPicPr/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0571021" y="6299894"/>
            <a:ext cx="1194813" cy="4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3" r:id="rId12"/>
    <p:sldLayoutId id="2147483824" r:id="rId13"/>
    <p:sldLayoutId id="214748382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39.xml"/><Relationship Id="rId21" Type="http://schemas.openxmlformats.org/officeDocument/2006/relationships/tags" Target="../tags/tag34.xml"/><Relationship Id="rId42" Type="http://schemas.openxmlformats.org/officeDocument/2006/relationships/tags" Target="../tags/tag55.xml"/><Relationship Id="rId47" Type="http://schemas.openxmlformats.org/officeDocument/2006/relationships/tags" Target="../tags/tag60.xml"/><Relationship Id="rId63" Type="http://schemas.openxmlformats.org/officeDocument/2006/relationships/tags" Target="../tags/tag76.xml"/><Relationship Id="rId68" Type="http://schemas.openxmlformats.org/officeDocument/2006/relationships/tags" Target="../tags/tag81.xml"/><Relationship Id="rId84" Type="http://schemas.openxmlformats.org/officeDocument/2006/relationships/oleObject" Target="../embeddings/oleObject13.bin"/><Relationship Id="rId16" Type="http://schemas.openxmlformats.org/officeDocument/2006/relationships/tags" Target="../tags/tag29.xml"/><Relationship Id="rId11" Type="http://schemas.openxmlformats.org/officeDocument/2006/relationships/tags" Target="../tags/tag24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53" Type="http://schemas.openxmlformats.org/officeDocument/2006/relationships/tags" Target="../tags/tag66.xml"/><Relationship Id="rId58" Type="http://schemas.openxmlformats.org/officeDocument/2006/relationships/tags" Target="../tags/tag71.xml"/><Relationship Id="rId74" Type="http://schemas.openxmlformats.org/officeDocument/2006/relationships/tags" Target="../tags/tag87.xml"/><Relationship Id="rId79" Type="http://schemas.openxmlformats.org/officeDocument/2006/relationships/tags" Target="../tags/tag92.xml"/><Relationship Id="rId5" Type="http://schemas.openxmlformats.org/officeDocument/2006/relationships/tags" Target="../tags/tag18.xml"/><Relationship Id="rId19" Type="http://schemas.openxmlformats.org/officeDocument/2006/relationships/tags" Target="../tags/tag3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43" Type="http://schemas.openxmlformats.org/officeDocument/2006/relationships/tags" Target="../tags/tag56.xml"/><Relationship Id="rId48" Type="http://schemas.openxmlformats.org/officeDocument/2006/relationships/tags" Target="../tags/tag61.xml"/><Relationship Id="rId56" Type="http://schemas.openxmlformats.org/officeDocument/2006/relationships/tags" Target="../tags/tag69.xml"/><Relationship Id="rId64" Type="http://schemas.openxmlformats.org/officeDocument/2006/relationships/tags" Target="../tags/tag77.xml"/><Relationship Id="rId69" Type="http://schemas.openxmlformats.org/officeDocument/2006/relationships/tags" Target="../tags/tag82.xml"/><Relationship Id="rId77" Type="http://schemas.openxmlformats.org/officeDocument/2006/relationships/tags" Target="../tags/tag90.xml"/><Relationship Id="rId8" Type="http://schemas.openxmlformats.org/officeDocument/2006/relationships/tags" Target="../tags/tag21.xml"/><Relationship Id="rId51" Type="http://schemas.openxmlformats.org/officeDocument/2006/relationships/tags" Target="../tags/tag64.xml"/><Relationship Id="rId72" Type="http://schemas.openxmlformats.org/officeDocument/2006/relationships/tags" Target="../tags/tag85.xml"/><Relationship Id="rId80" Type="http://schemas.openxmlformats.org/officeDocument/2006/relationships/tags" Target="../tags/tag93.xml"/><Relationship Id="rId85" Type="http://schemas.openxmlformats.org/officeDocument/2006/relationships/image" Target="../media/image1.emf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tags" Target="../tags/tag51.xml"/><Relationship Id="rId46" Type="http://schemas.openxmlformats.org/officeDocument/2006/relationships/tags" Target="../tags/tag59.xml"/><Relationship Id="rId59" Type="http://schemas.openxmlformats.org/officeDocument/2006/relationships/tags" Target="../tags/tag72.xml"/><Relationship Id="rId67" Type="http://schemas.openxmlformats.org/officeDocument/2006/relationships/tags" Target="../tags/tag80.xml"/><Relationship Id="rId20" Type="http://schemas.openxmlformats.org/officeDocument/2006/relationships/tags" Target="../tags/tag33.xml"/><Relationship Id="rId41" Type="http://schemas.openxmlformats.org/officeDocument/2006/relationships/tags" Target="../tags/tag54.xml"/><Relationship Id="rId54" Type="http://schemas.openxmlformats.org/officeDocument/2006/relationships/tags" Target="../tags/tag67.xml"/><Relationship Id="rId62" Type="http://schemas.openxmlformats.org/officeDocument/2006/relationships/tags" Target="../tags/tag75.xml"/><Relationship Id="rId70" Type="http://schemas.openxmlformats.org/officeDocument/2006/relationships/tags" Target="../tags/tag83.xml"/><Relationship Id="rId75" Type="http://schemas.openxmlformats.org/officeDocument/2006/relationships/tags" Target="../tags/tag88.xml"/><Relationship Id="rId83" Type="http://schemas.openxmlformats.org/officeDocument/2006/relationships/slideLayout" Target="../slideLayouts/slideLayout12.xml"/><Relationship Id="rId88" Type="http://schemas.openxmlformats.org/officeDocument/2006/relationships/image" Target="../media/image18.emf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49" Type="http://schemas.openxmlformats.org/officeDocument/2006/relationships/tags" Target="../tags/tag62.xml"/><Relationship Id="rId57" Type="http://schemas.openxmlformats.org/officeDocument/2006/relationships/tags" Target="../tags/tag70.xml"/><Relationship Id="rId10" Type="http://schemas.openxmlformats.org/officeDocument/2006/relationships/tags" Target="../tags/tag23.xml"/><Relationship Id="rId31" Type="http://schemas.openxmlformats.org/officeDocument/2006/relationships/tags" Target="../tags/tag44.xml"/><Relationship Id="rId44" Type="http://schemas.openxmlformats.org/officeDocument/2006/relationships/tags" Target="../tags/tag57.xml"/><Relationship Id="rId52" Type="http://schemas.openxmlformats.org/officeDocument/2006/relationships/tags" Target="../tags/tag65.xml"/><Relationship Id="rId60" Type="http://schemas.openxmlformats.org/officeDocument/2006/relationships/tags" Target="../tags/tag73.xml"/><Relationship Id="rId65" Type="http://schemas.openxmlformats.org/officeDocument/2006/relationships/tags" Target="../tags/tag78.xml"/><Relationship Id="rId73" Type="http://schemas.openxmlformats.org/officeDocument/2006/relationships/tags" Target="../tags/tag86.xml"/><Relationship Id="rId78" Type="http://schemas.openxmlformats.org/officeDocument/2006/relationships/tags" Target="../tags/tag91.xml"/><Relationship Id="rId81" Type="http://schemas.openxmlformats.org/officeDocument/2006/relationships/tags" Target="../tags/tag94.xml"/><Relationship Id="rId86" Type="http://schemas.openxmlformats.org/officeDocument/2006/relationships/chart" Target="../charts/chart1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39" Type="http://schemas.openxmlformats.org/officeDocument/2006/relationships/tags" Target="../tags/tag52.xml"/><Relationship Id="rId34" Type="http://schemas.openxmlformats.org/officeDocument/2006/relationships/tags" Target="../tags/tag47.xml"/><Relationship Id="rId50" Type="http://schemas.openxmlformats.org/officeDocument/2006/relationships/tags" Target="../tags/tag63.xml"/><Relationship Id="rId55" Type="http://schemas.openxmlformats.org/officeDocument/2006/relationships/tags" Target="../tags/tag68.xml"/><Relationship Id="rId76" Type="http://schemas.openxmlformats.org/officeDocument/2006/relationships/tags" Target="../tags/tag89.xml"/><Relationship Id="rId7" Type="http://schemas.openxmlformats.org/officeDocument/2006/relationships/tags" Target="../tags/tag20.xml"/><Relationship Id="rId71" Type="http://schemas.openxmlformats.org/officeDocument/2006/relationships/tags" Target="../tags/tag84.xml"/><Relationship Id="rId2" Type="http://schemas.openxmlformats.org/officeDocument/2006/relationships/tags" Target="../tags/tag15.xml"/><Relationship Id="rId29" Type="http://schemas.openxmlformats.org/officeDocument/2006/relationships/tags" Target="../tags/tag42.xml"/><Relationship Id="rId24" Type="http://schemas.openxmlformats.org/officeDocument/2006/relationships/tags" Target="../tags/tag37.xml"/><Relationship Id="rId40" Type="http://schemas.openxmlformats.org/officeDocument/2006/relationships/tags" Target="../tags/tag53.xml"/><Relationship Id="rId45" Type="http://schemas.openxmlformats.org/officeDocument/2006/relationships/tags" Target="../tags/tag58.xml"/><Relationship Id="rId66" Type="http://schemas.openxmlformats.org/officeDocument/2006/relationships/tags" Target="../tags/tag79.xml"/><Relationship Id="rId87" Type="http://schemas.openxmlformats.org/officeDocument/2006/relationships/chart" Target="../charts/chart2.xml"/><Relationship Id="rId61" Type="http://schemas.openxmlformats.org/officeDocument/2006/relationships/tags" Target="../tags/tag74.xml"/><Relationship Id="rId82" Type="http://schemas.openxmlformats.org/officeDocument/2006/relationships/tags" Target="../tags/tag9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../media/image1.emf"/><Relationship Id="rId18" Type="http://schemas.openxmlformats.org/officeDocument/2006/relationships/image" Target="../media/image18.emf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16.png"/><Relationship Id="rId2" Type="http://schemas.openxmlformats.org/officeDocument/2006/relationships/tags" Target="../tags/tag97.xml"/><Relationship Id="rId16" Type="http://schemas.openxmlformats.org/officeDocument/2006/relationships/chart" Target="../charts/chart5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100.xml"/><Relationship Id="rId15" Type="http://schemas.openxmlformats.org/officeDocument/2006/relationships/chart" Target="../charts/chart4.xml"/><Relationship Id="rId10" Type="http://schemas.openxmlformats.org/officeDocument/2006/relationships/tags" Target="../tags/tag105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tags" Target="../tags/tag131.xml"/><Relationship Id="rId21" Type="http://schemas.openxmlformats.org/officeDocument/2006/relationships/tags" Target="../tags/tag126.xml"/><Relationship Id="rId42" Type="http://schemas.openxmlformats.org/officeDocument/2006/relationships/tags" Target="../tags/tag147.xml"/><Relationship Id="rId47" Type="http://schemas.openxmlformats.org/officeDocument/2006/relationships/tags" Target="../tags/tag152.xml"/><Relationship Id="rId63" Type="http://schemas.openxmlformats.org/officeDocument/2006/relationships/tags" Target="../tags/tag168.xml"/><Relationship Id="rId68" Type="http://schemas.openxmlformats.org/officeDocument/2006/relationships/tags" Target="../tags/tag173.xml"/><Relationship Id="rId84" Type="http://schemas.openxmlformats.org/officeDocument/2006/relationships/slideLayout" Target="../slideLayouts/slideLayout12.xml"/><Relationship Id="rId89" Type="http://schemas.openxmlformats.org/officeDocument/2006/relationships/image" Target="../media/image19.emf"/><Relationship Id="rId16" Type="http://schemas.openxmlformats.org/officeDocument/2006/relationships/tags" Target="../tags/tag121.xml"/><Relationship Id="rId11" Type="http://schemas.openxmlformats.org/officeDocument/2006/relationships/tags" Target="../tags/tag116.xml"/><Relationship Id="rId32" Type="http://schemas.openxmlformats.org/officeDocument/2006/relationships/tags" Target="../tags/tag137.xml"/><Relationship Id="rId37" Type="http://schemas.openxmlformats.org/officeDocument/2006/relationships/tags" Target="../tags/tag142.xml"/><Relationship Id="rId53" Type="http://schemas.openxmlformats.org/officeDocument/2006/relationships/tags" Target="../tags/tag158.xml"/><Relationship Id="rId58" Type="http://schemas.openxmlformats.org/officeDocument/2006/relationships/tags" Target="../tags/tag163.xml"/><Relationship Id="rId74" Type="http://schemas.openxmlformats.org/officeDocument/2006/relationships/tags" Target="../tags/tag179.xml"/><Relationship Id="rId79" Type="http://schemas.openxmlformats.org/officeDocument/2006/relationships/tags" Target="../tags/tag184.xml"/><Relationship Id="rId5" Type="http://schemas.openxmlformats.org/officeDocument/2006/relationships/tags" Target="../tags/tag110.xml"/><Relationship Id="rId14" Type="http://schemas.openxmlformats.org/officeDocument/2006/relationships/tags" Target="../tags/tag119.xml"/><Relationship Id="rId22" Type="http://schemas.openxmlformats.org/officeDocument/2006/relationships/tags" Target="../tags/tag127.xml"/><Relationship Id="rId27" Type="http://schemas.openxmlformats.org/officeDocument/2006/relationships/tags" Target="../tags/tag132.xml"/><Relationship Id="rId30" Type="http://schemas.openxmlformats.org/officeDocument/2006/relationships/tags" Target="../tags/tag135.xml"/><Relationship Id="rId35" Type="http://schemas.openxmlformats.org/officeDocument/2006/relationships/tags" Target="../tags/tag140.xml"/><Relationship Id="rId43" Type="http://schemas.openxmlformats.org/officeDocument/2006/relationships/tags" Target="../tags/tag148.xml"/><Relationship Id="rId48" Type="http://schemas.openxmlformats.org/officeDocument/2006/relationships/tags" Target="../tags/tag153.xml"/><Relationship Id="rId56" Type="http://schemas.openxmlformats.org/officeDocument/2006/relationships/tags" Target="../tags/tag161.xml"/><Relationship Id="rId64" Type="http://schemas.openxmlformats.org/officeDocument/2006/relationships/tags" Target="../tags/tag169.xml"/><Relationship Id="rId69" Type="http://schemas.openxmlformats.org/officeDocument/2006/relationships/tags" Target="../tags/tag174.xml"/><Relationship Id="rId77" Type="http://schemas.openxmlformats.org/officeDocument/2006/relationships/tags" Target="../tags/tag182.xml"/><Relationship Id="rId8" Type="http://schemas.openxmlformats.org/officeDocument/2006/relationships/tags" Target="../tags/tag113.xml"/><Relationship Id="rId51" Type="http://schemas.openxmlformats.org/officeDocument/2006/relationships/tags" Target="../tags/tag156.xml"/><Relationship Id="rId72" Type="http://schemas.openxmlformats.org/officeDocument/2006/relationships/tags" Target="../tags/tag177.xml"/><Relationship Id="rId80" Type="http://schemas.openxmlformats.org/officeDocument/2006/relationships/tags" Target="../tags/tag185.xml"/><Relationship Id="rId85" Type="http://schemas.openxmlformats.org/officeDocument/2006/relationships/oleObject" Target="../embeddings/oleObject15.bin"/><Relationship Id="rId3" Type="http://schemas.openxmlformats.org/officeDocument/2006/relationships/tags" Target="../tags/tag108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5" Type="http://schemas.openxmlformats.org/officeDocument/2006/relationships/tags" Target="../tags/tag130.xml"/><Relationship Id="rId33" Type="http://schemas.openxmlformats.org/officeDocument/2006/relationships/tags" Target="../tags/tag138.xml"/><Relationship Id="rId38" Type="http://schemas.openxmlformats.org/officeDocument/2006/relationships/tags" Target="../tags/tag143.xml"/><Relationship Id="rId46" Type="http://schemas.openxmlformats.org/officeDocument/2006/relationships/tags" Target="../tags/tag151.xml"/><Relationship Id="rId59" Type="http://schemas.openxmlformats.org/officeDocument/2006/relationships/tags" Target="../tags/tag164.xml"/><Relationship Id="rId67" Type="http://schemas.openxmlformats.org/officeDocument/2006/relationships/tags" Target="../tags/tag172.xml"/><Relationship Id="rId20" Type="http://schemas.openxmlformats.org/officeDocument/2006/relationships/tags" Target="../tags/tag125.xml"/><Relationship Id="rId41" Type="http://schemas.openxmlformats.org/officeDocument/2006/relationships/tags" Target="../tags/tag146.xml"/><Relationship Id="rId54" Type="http://schemas.openxmlformats.org/officeDocument/2006/relationships/tags" Target="../tags/tag159.xml"/><Relationship Id="rId62" Type="http://schemas.openxmlformats.org/officeDocument/2006/relationships/tags" Target="../tags/tag167.xml"/><Relationship Id="rId70" Type="http://schemas.openxmlformats.org/officeDocument/2006/relationships/tags" Target="../tags/tag175.xml"/><Relationship Id="rId75" Type="http://schemas.openxmlformats.org/officeDocument/2006/relationships/tags" Target="../tags/tag180.xml"/><Relationship Id="rId83" Type="http://schemas.openxmlformats.org/officeDocument/2006/relationships/tags" Target="../tags/tag188.xml"/><Relationship Id="rId88" Type="http://schemas.openxmlformats.org/officeDocument/2006/relationships/chart" Target="../charts/chart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5" Type="http://schemas.openxmlformats.org/officeDocument/2006/relationships/tags" Target="../tags/tag120.xml"/><Relationship Id="rId23" Type="http://schemas.openxmlformats.org/officeDocument/2006/relationships/tags" Target="../tags/tag128.xml"/><Relationship Id="rId28" Type="http://schemas.openxmlformats.org/officeDocument/2006/relationships/tags" Target="../tags/tag133.xml"/><Relationship Id="rId36" Type="http://schemas.openxmlformats.org/officeDocument/2006/relationships/tags" Target="../tags/tag141.xml"/><Relationship Id="rId49" Type="http://schemas.openxmlformats.org/officeDocument/2006/relationships/tags" Target="../tags/tag154.xml"/><Relationship Id="rId57" Type="http://schemas.openxmlformats.org/officeDocument/2006/relationships/tags" Target="../tags/tag162.xml"/><Relationship Id="rId10" Type="http://schemas.openxmlformats.org/officeDocument/2006/relationships/tags" Target="../tags/tag115.xml"/><Relationship Id="rId31" Type="http://schemas.openxmlformats.org/officeDocument/2006/relationships/tags" Target="../tags/tag136.xml"/><Relationship Id="rId44" Type="http://schemas.openxmlformats.org/officeDocument/2006/relationships/tags" Target="../tags/tag149.xml"/><Relationship Id="rId52" Type="http://schemas.openxmlformats.org/officeDocument/2006/relationships/tags" Target="../tags/tag157.xml"/><Relationship Id="rId60" Type="http://schemas.openxmlformats.org/officeDocument/2006/relationships/tags" Target="../tags/tag165.xml"/><Relationship Id="rId65" Type="http://schemas.openxmlformats.org/officeDocument/2006/relationships/tags" Target="../tags/tag170.xml"/><Relationship Id="rId73" Type="http://schemas.openxmlformats.org/officeDocument/2006/relationships/tags" Target="../tags/tag178.xml"/><Relationship Id="rId78" Type="http://schemas.openxmlformats.org/officeDocument/2006/relationships/tags" Target="../tags/tag183.xml"/><Relationship Id="rId81" Type="http://schemas.openxmlformats.org/officeDocument/2006/relationships/tags" Target="../tags/tag186.xml"/><Relationship Id="rId86" Type="http://schemas.openxmlformats.org/officeDocument/2006/relationships/image" Target="../media/image1.emf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3" Type="http://schemas.openxmlformats.org/officeDocument/2006/relationships/tags" Target="../tags/tag118.xml"/><Relationship Id="rId18" Type="http://schemas.openxmlformats.org/officeDocument/2006/relationships/tags" Target="../tags/tag123.xml"/><Relationship Id="rId39" Type="http://schemas.openxmlformats.org/officeDocument/2006/relationships/tags" Target="../tags/tag144.xml"/><Relationship Id="rId34" Type="http://schemas.openxmlformats.org/officeDocument/2006/relationships/tags" Target="../tags/tag139.xml"/><Relationship Id="rId50" Type="http://schemas.openxmlformats.org/officeDocument/2006/relationships/tags" Target="../tags/tag155.xml"/><Relationship Id="rId55" Type="http://schemas.openxmlformats.org/officeDocument/2006/relationships/tags" Target="../tags/tag160.xml"/><Relationship Id="rId76" Type="http://schemas.openxmlformats.org/officeDocument/2006/relationships/tags" Target="../tags/tag181.xml"/><Relationship Id="rId7" Type="http://schemas.openxmlformats.org/officeDocument/2006/relationships/tags" Target="../tags/tag112.xml"/><Relationship Id="rId71" Type="http://schemas.openxmlformats.org/officeDocument/2006/relationships/tags" Target="../tags/tag176.xml"/><Relationship Id="rId2" Type="http://schemas.openxmlformats.org/officeDocument/2006/relationships/tags" Target="../tags/tag107.xml"/><Relationship Id="rId29" Type="http://schemas.openxmlformats.org/officeDocument/2006/relationships/tags" Target="../tags/tag134.xml"/><Relationship Id="rId24" Type="http://schemas.openxmlformats.org/officeDocument/2006/relationships/tags" Target="../tags/tag129.xml"/><Relationship Id="rId40" Type="http://schemas.openxmlformats.org/officeDocument/2006/relationships/tags" Target="../tags/tag145.xml"/><Relationship Id="rId45" Type="http://schemas.openxmlformats.org/officeDocument/2006/relationships/tags" Target="../tags/tag150.xml"/><Relationship Id="rId66" Type="http://schemas.openxmlformats.org/officeDocument/2006/relationships/tags" Target="../tags/tag171.xml"/><Relationship Id="rId87" Type="http://schemas.openxmlformats.org/officeDocument/2006/relationships/chart" Target="../charts/chart6.xml"/><Relationship Id="rId61" Type="http://schemas.openxmlformats.org/officeDocument/2006/relationships/tags" Target="../tags/tag166.xml"/><Relationship Id="rId82" Type="http://schemas.openxmlformats.org/officeDocument/2006/relationships/tags" Target="../tags/tag187.xml"/><Relationship Id="rId19" Type="http://schemas.openxmlformats.org/officeDocument/2006/relationships/tags" Target="../tags/tag1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image" Target="../media/image1.emf"/><Relationship Id="rId18" Type="http://schemas.openxmlformats.org/officeDocument/2006/relationships/image" Target="../media/image19.emf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16.png"/><Relationship Id="rId2" Type="http://schemas.openxmlformats.org/officeDocument/2006/relationships/tags" Target="../tags/tag190.xml"/><Relationship Id="rId16" Type="http://schemas.openxmlformats.org/officeDocument/2006/relationships/chart" Target="../charts/chart1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193.xml"/><Relationship Id="rId15" Type="http://schemas.openxmlformats.org/officeDocument/2006/relationships/chart" Target="../charts/chart9.xml"/><Relationship Id="rId10" Type="http://schemas.openxmlformats.org/officeDocument/2006/relationships/tags" Target="../tags/tag198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0.x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1.xml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2.xml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3.x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5.xml"/><Relationship Id="rId6" Type="http://schemas.openxmlformats.org/officeDocument/2006/relationships/image" Target="../media/image25.png"/><Relationship Id="rId5" Type="http://schemas.openxmlformats.org/officeDocument/2006/relationships/hyperlink" Target="http://www.sinasave.siemens.com/" TargetMode="External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6.xml"/><Relationship Id="rId5" Type="http://schemas.openxmlformats.org/officeDocument/2006/relationships/image" Target="../media/image27.png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7.xml"/><Relationship Id="rId5" Type="http://schemas.openxmlformats.org/officeDocument/2006/relationships/image" Target="../media/image28.png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8.x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9.xml"/><Relationship Id="rId5" Type="http://schemas.openxmlformats.org/officeDocument/2006/relationships/hyperlink" Target="https://www.youtube.com/live/L0O1-CwsYjY#t=32m00s" TargetMode="External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tags" Target="../tags/tag21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1.xml"/><Relationship Id="rId5" Type="http://schemas.openxmlformats.org/officeDocument/2006/relationships/hyperlink" Target="mailto:alpesh.mehta@siemens.com" TargetMode="Externa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3.jfif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00FD9EB3-915B-9B6D-A9A9-DCB92ACA36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0FD9EB3-915B-9B6D-A9A9-DCB92ACA36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CA1E38E-2F4C-219B-5663-D5495D2A9D4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D8BA7-682C-4331-A81D-840B761D64DF}" type="slidenum">
              <a:rPr kumimoji="0" lang="en-US" sz="1100" b="1" i="0" u="none" strike="noStrike" kern="800" cap="none" spc="2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nomotics Haffer SQ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4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1" i="0" u="none" strike="noStrike" kern="8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nomotics Haffer SQ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ECF15-4641-5F2B-EF35-1D4EB005E24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800" cap="none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nomotics Haffer SQ"/>
                <a:ea typeface="+mn-ea"/>
                <a:cs typeface="+mn-cs"/>
              </a:rPr>
              <a:t>Restricted | Innomotics | Alex Nazareth </a:t>
            </a:r>
            <a:endParaRPr kumimoji="0" lang="en-US" sz="1100" b="0" i="0" u="none" strike="noStrike" kern="8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nomotics Haffer SQ"/>
              <a:ea typeface="+mn-ea"/>
              <a:cs typeface="+mn-cs"/>
            </a:endParaRPr>
          </a:p>
        </p:txBody>
      </p:sp>
      <p:pic>
        <p:nvPicPr>
          <p:cNvPr id="9" name="Picture 8" descr="A laser beam coming out of a triangle&#10;&#10;Description automatically generated">
            <a:extLst>
              <a:ext uri="{FF2B5EF4-FFF2-40B4-BE49-F238E27FC236}">
                <a16:creationId xmlns:a16="http://schemas.microsoft.com/office/drawing/2014/main" id="{82B15935-EC92-507E-3FB0-8DF6B284DC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3046E7-688D-100C-0462-44F23181D7D1}"/>
              </a:ext>
            </a:extLst>
          </p:cNvPr>
          <p:cNvSpPr txBox="1"/>
          <p:nvPr/>
        </p:nvSpPr>
        <p:spPr>
          <a:xfrm>
            <a:off x="1212574" y="3299793"/>
            <a:ext cx="2097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SIEMENS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9D3DC6-45EC-142B-CD20-68ABF965ED12}"/>
              </a:ext>
            </a:extLst>
          </p:cNvPr>
          <p:cNvSpPr txBox="1"/>
          <p:nvPr/>
        </p:nvSpPr>
        <p:spPr>
          <a:xfrm>
            <a:off x="8767694" y="331967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INNOMOTICS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7CF288-8A65-F17D-083A-1690AE2E2A9E}"/>
              </a:ext>
            </a:extLst>
          </p:cNvPr>
          <p:cNvSpPr/>
          <p:nvPr/>
        </p:nvSpPr>
        <p:spPr>
          <a:xfrm rot="1440000">
            <a:off x="369418" y="1435280"/>
            <a:ext cx="4063999" cy="3760863"/>
          </a:xfrm>
          <a:prstGeom prst="rect">
            <a:avLst/>
          </a:prstGeom>
          <a:solidFill>
            <a:srgbClr val="0A1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E1F000"/>
              </a:solidFill>
              <a:effectLst/>
              <a:uLnTx/>
              <a:uFillTx/>
              <a:latin typeface="Innomotics Haffer SQ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EE7B6B-D85B-6A3E-9441-C0755804612A}"/>
              </a:ext>
            </a:extLst>
          </p:cNvPr>
          <p:cNvSpPr/>
          <p:nvPr/>
        </p:nvSpPr>
        <p:spPr>
          <a:xfrm rot="20040000">
            <a:off x="6483588" y="-378882"/>
            <a:ext cx="6556430" cy="4678607"/>
          </a:xfrm>
          <a:prstGeom prst="rect">
            <a:avLst/>
          </a:prstGeom>
          <a:solidFill>
            <a:srgbClr val="0A1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E1F000"/>
              </a:solidFill>
              <a:effectLst/>
              <a:uLnTx/>
              <a:uFillTx/>
              <a:latin typeface="Innomotics Haffer SQ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8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41548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4502230C-91D5-F0C6-2F3B-F0B6A75F9847}"/>
              </a:ext>
            </a:extLst>
          </p:cNvPr>
          <p:cNvSpPr/>
          <p:nvPr/>
        </p:nvSpPr>
        <p:spPr>
          <a:xfrm>
            <a:off x="1045882" y="1688356"/>
            <a:ext cx="3092297" cy="8097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Average Efficiency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6177C17-4A70-C54B-0A02-41DA8950A164}"/>
              </a:ext>
            </a:extLst>
          </p:cNvPr>
          <p:cNvSpPr/>
          <p:nvPr/>
        </p:nvSpPr>
        <p:spPr>
          <a:xfrm>
            <a:off x="4815401" y="1688358"/>
            <a:ext cx="3366525" cy="8146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Power consumption by 3 Ph. Safe area LV Motors sold in FY23 in India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BEE6ECF-AD17-5365-3984-3F7B96420938}"/>
              </a:ext>
            </a:extLst>
          </p:cNvPr>
          <p:cNvSpPr/>
          <p:nvPr/>
        </p:nvSpPr>
        <p:spPr>
          <a:xfrm>
            <a:off x="8715667" y="1688356"/>
            <a:ext cx="3092297" cy="8122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CO₂ emission by 3 Ph. Safe area LV Motors sold in FY23 in India	</a:t>
            </a:r>
          </a:p>
        </p:txBody>
      </p:sp>
      <p:grpSp>
        <p:nvGrpSpPr>
          <p:cNvPr id="6" name="Gruppieren 6">
            <a:extLst>
              <a:ext uri="{FF2B5EF4-FFF2-40B4-BE49-F238E27FC236}">
                <a16:creationId xmlns:a16="http://schemas.microsoft.com/office/drawing/2014/main" id="{945A0BCE-F6A1-1151-E07B-69155D200547}"/>
              </a:ext>
            </a:extLst>
          </p:cNvPr>
          <p:cNvGrpSpPr/>
          <p:nvPr/>
        </p:nvGrpSpPr>
        <p:grpSpPr>
          <a:xfrm>
            <a:off x="358955" y="2757041"/>
            <a:ext cx="4016654" cy="2654453"/>
            <a:chOff x="5561296" y="963199"/>
            <a:chExt cx="5205888" cy="3729775"/>
          </a:xfrm>
        </p:grpSpPr>
        <p:sp>
          <p:nvSpPr>
            <p:cNvPr id="7" name="Freeform: Shape 133">
              <a:extLst>
                <a:ext uri="{FF2B5EF4-FFF2-40B4-BE49-F238E27FC236}">
                  <a16:creationId xmlns:a16="http://schemas.microsoft.com/office/drawing/2014/main" id="{5F758E54-8B65-9859-84B2-26EBD6BB86F9}"/>
                </a:ext>
              </a:extLst>
            </p:cNvPr>
            <p:cNvSpPr/>
            <p:nvPr/>
          </p:nvSpPr>
          <p:spPr bwMode="gray">
            <a:xfrm>
              <a:off x="6367152" y="1025808"/>
              <a:ext cx="4400032" cy="3659150"/>
            </a:xfrm>
            <a:custGeom>
              <a:avLst/>
              <a:gdLst>
                <a:gd name="connsiteX0" fmla="*/ 0 w 4298623"/>
                <a:gd name="connsiteY0" fmla="*/ 0 h 2347275"/>
                <a:gd name="connsiteX1" fmla="*/ 0 w 4298623"/>
                <a:gd name="connsiteY1" fmla="*/ 2347275 h 2347275"/>
                <a:gd name="connsiteX2" fmla="*/ 4298623 w 4298623"/>
                <a:gd name="connsiteY2" fmla="*/ 2347275 h 234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623" h="2347275">
                  <a:moveTo>
                    <a:pt x="0" y="0"/>
                  </a:moveTo>
                  <a:lnTo>
                    <a:pt x="0" y="2347275"/>
                  </a:lnTo>
                  <a:lnTo>
                    <a:pt x="4298623" y="2347275"/>
                  </a:lnTo>
                </a:path>
              </a:pathLst>
            </a:custGeom>
            <a:noFill/>
            <a:ln w="15875" cap="flat" cmpd="sng" algn="ctr">
              <a:solidFill>
                <a:srgbClr val="009999"/>
              </a:solidFill>
              <a:prstDash val="solid"/>
              <a:miter lim="800000"/>
              <a:headEnd type="arrow" w="med" len="sm"/>
              <a:tailEnd type="arrow" w="med" len="sm"/>
            </a:ln>
            <a:effectLst/>
          </p:spPr>
          <p:txBody>
            <a:bodyPr rtlCol="0" anchor="ctr"/>
            <a:lstStyle/>
            <a:p>
              <a:endParaRPr lang="de-DE" sz="1400"/>
            </a:p>
          </p:txBody>
        </p:sp>
        <p:sp>
          <p:nvSpPr>
            <p:cNvPr id="8" name="TextBox 132">
              <a:extLst>
                <a:ext uri="{FF2B5EF4-FFF2-40B4-BE49-F238E27FC236}">
                  <a16:creationId xmlns:a16="http://schemas.microsoft.com/office/drawing/2014/main" id="{2326FACF-1212-1774-CF01-1B1379466B0E}"/>
                </a:ext>
              </a:extLst>
            </p:cNvPr>
            <p:cNvSpPr txBox="1"/>
            <p:nvPr/>
          </p:nvSpPr>
          <p:spPr bwMode="gray">
            <a:xfrm>
              <a:off x="5561296" y="963199"/>
              <a:ext cx="653907" cy="2521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kern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r>
                <a:rPr lang="en-US" sz="1600" kern="1200" baseline="-25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1600" kern="1200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[kW]</a:t>
              </a: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grpSp>
          <p:nvGrpSpPr>
            <p:cNvPr id="9" name="Group 134">
              <a:extLst>
                <a:ext uri="{FF2B5EF4-FFF2-40B4-BE49-F238E27FC236}">
                  <a16:creationId xmlns:a16="http://schemas.microsoft.com/office/drawing/2014/main" id="{E8BC9C15-E051-EDA2-270D-FA3335C39D25}"/>
                </a:ext>
              </a:extLst>
            </p:cNvPr>
            <p:cNvGrpSpPr/>
            <p:nvPr/>
          </p:nvGrpSpPr>
          <p:grpSpPr>
            <a:xfrm>
              <a:off x="5683439" y="1442368"/>
              <a:ext cx="653839" cy="3210612"/>
              <a:chOff x="17231" y="-144207"/>
              <a:chExt cx="640478" cy="3203873"/>
            </a:xfrm>
          </p:grpSpPr>
          <p:sp>
            <p:nvSpPr>
              <p:cNvPr id="16" name="TextBox 135">
                <a:extLst>
                  <a:ext uri="{FF2B5EF4-FFF2-40B4-BE49-F238E27FC236}">
                    <a16:creationId xmlns:a16="http://schemas.microsoft.com/office/drawing/2014/main" id="{51C4D472-46D5-6719-7E13-F289516D3438}"/>
                  </a:ext>
                </a:extLst>
              </p:cNvPr>
              <p:cNvSpPr txBox="1"/>
              <p:nvPr/>
            </p:nvSpPr>
            <p:spPr bwMode="gray">
              <a:xfrm>
                <a:off x="89697" y="2847771"/>
                <a:ext cx="525902" cy="21189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600" kern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0.12</a:t>
                </a:r>
                <a:endParaRPr lang="de-DE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7" name="TextBox 138">
                <a:extLst>
                  <a:ext uri="{FF2B5EF4-FFF2-40B4-BE49-F238E27FC236}">
                    <a16:creationId xmlns:a16="http://schemas.microsoft.com/office/drawing/2014/main" id="{D8E72EBE-B9C5-649B-15A6-767F9B873AEC}"/>
                  </a:ext>
                </a:extLst>
              </p:cNvPr>
              <p:cNvSpPr txBox="1"/>
              <p:nvPr/>
            </p:nvSpPr>
            <p:spPr bwMode="gray">
              <a:xfrm>
                <a:off x="17231" y="-144207"/>
                <a:ext cx="640478" cy="21189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600" kern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1 000</a:t>
                </a:r>
                <a:endParaRPr lang="de-DE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p:grpSp>
        <p:cxnSp>
          <p:nvCxnSpPr>
            <p:cNvPr id="10" name="Gerader Verbinder 46">
              <a:extLst>
                <a:ext uri="{FF2B5EF4-FFF2-40B4-BE49-F238E27FC236}">
                  <a16:creationId xmlns:a16="http://schemas.microsoft.com/office/drawing/2014/main" id="{D3F1F6D8-E30A-F764-8142-A00465C1D5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595" y="2091400"/>
              <a:ext cx="0" cy="2601574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erader Verbinder 52">
              <a:extLst>
                <a:ext uri="{FF2B5EF4-FFF2-40B4-BE49-F238E27FC236}">
                  <a16:creationId xmlns:a16="http://schemas.microsoft.com/office/drawing/2014/main" id="{50EE3D0C-FBFC-F326-9AB4-1F3D645EDA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0401" y="1558310"/>
              <a:ext cx="1401165" cy="0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r Verbinder 54">
              <a:extLst>
                <a:ext uri="{FF2B5EF4-FFF2-40B4-BE49-F238E27FC236}">
                  <a16:creationId xmlns:a16="http://schemas.microsoft.com/office/drawing/2014/main" id="{05796B49-0647-63C5-0BD2-246DEE6D7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6912" y="4579929"/>
              <a:ext cx="4287148" cy="325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68">
              <a:extLst>
                <a:ext uri="{FF2B5EF4-FFF2-40B4-BE49-F238E27FC236}">
                  <a16:creationId xmlns:a16="http://schemas.microsoft.com/office/drawing/2014/main" id="{59E9627B-F240-C286-8DD2-89BDCDEE60E8}"/>
                </a:ext>
              </a:extLst>
            </p:cNvPr>
            <p:cNvSpPr txBox="1"/>
            <p:nvPr/>
          </p:nvSpPr>
          <p:spPr bwMode="gray">
            <a:xfrm>
              <a:off x="6730901" y="1567530"/>
              <a:ext cx="1040666" cy="3012724"/>
            </a:xfrm>
            <a:prstGeom prst="rect">
              <a:avLst/>
            </a:prstGeom>
            <a:solidFill>
              <a:srgbClr val="004669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  <a:defRPr sz="1599">
                  <a:solidFill>
                    <a:prstClr val="white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</a:lstStyle>
            <a:p>
              <a:endParaRPr lang="en-US" sz="1200" dirty="0"/>
            </a:p>
          </p:txBody>
        </p:sp>
        <p:sp>
          <p:nvSpPr>
            <p:cNvPr id="14" name="TextBox 62">
              <a:extLst>
                <a:ext uri="{FF2B5EF4-FFF2-40B4-BE49-F238E27FC236}">
                  <a16:creationId xmlns:a16="http://schemas.microsoft.com/office/drawing/2014/main" id="{F0ED761D-5295-8190-C3D7-698C2E5C3321}"/>
                </a:ext>
              </a:extLst>
            </p:cNvPr>
            <p:cNvSpPr txBox="1"/>
            <p:nvPr/>
          </p:nvSpPr>
          <p:spPr bwMode="gray">
            <a:xfrm>
              <a:off x="6845379" y="3457691"/>
              <a:ext cx="909318" cy="31455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IE2</a:t>
              </a: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cxnSp>
        <p:nvCxnSpPr>
          <p:cNvPr id="18" name="Gerader Verbinder 52">
            <a:extLst>
              <a:ext uri="{FF2B5EF4-FFF2-40B4-BE49-F238E27FC236}">
                <a16:creationId xmlns:a16="http://schemas.microsoft.com/office/drawing/2014/main" id="{062CB993-424A-EFC4-0F13-24A315499D4E}"/>
              </a:ext>
            </a:extLst>
          </p:cNvPr>
          <p:cNvCxnSpPr>
            <a:cxnSpLocks/>
          </p:cNvCxnSpPr>
          <p:nvPr/>
        </p:nvCxnSpPr>
        <p:spPr>
          <a:xfrm flipH="1">
            <a:off x="2058099" y="3339530"/>
            <a:ext cx="266498" cy="0"/>
          </a:xfrm>
          <a:prstGeom prst="line">
            <a:avLst/>
          </a:prstGeom>
          <a:noFill/>
          <a:ln w="952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68">
            <a:extLst>
              <a:ext uri="{FF2B5EF4-FFF2-40B4-BE49-F238E27FC236}">
                <a16:creationId xmlns:a16="http://schemas.microsoft.com/office/drawing/2014/main" id="{907D81D8-BA4E-07FA-E8E2-3FE340E13200}"/>
              </a:ext>
            </a:extLst>
          </p:cNvPr>
          <p:cNvSpPr txBox="1"/>
          <p:nvPr/>
        </p:nvSpPr>
        <p:spPr bwMode="gray">
          <a:xfrm>
            <a:off x="2307307" y="3352800"/>
            <a:ext cx="773334" cy="1978453"/>
          </a:xfrm>
          <a:prstGeom prst="rect">
            <a:avLst/>
          </a:prstGeom>
          <a:solidFill>
            <a:srgbClr val="00646E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  <a:defRPr sz="1599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sz="1200" dirty="0"/>
          </a:p>
        </p:txBody>
      </p:sp>
      <p:cxnSp>
        <p:nvCxnSpPr>
          <p:cNvPr id="20" name="Gerader Verbinder 52">
            <a:extLst>
              <a:ext uri="{FF2B5EF4-FFF2-40B4-BE49-F238E27FC236}">
                <a16:creationId xmlns:a16="http://schemas.microsoft.com/office/drawing/2014/main" id="{B92D1939-B57F-86BE-6956-02E0E88C132C}"/>
              </a:ext>
            </a:extLst>
          </p:cNvPr>
          <p:cNvCxnSpPr>
            <a:cxnSpLocks/>
          </p:cNvCxnSpPr>
          <p:nvPr/>
        </p:nvCxnSpPr>
        <p:spPr>
          <a:xfrm flipH="1">
            <a:off x="3098985" y="3492092"/>
            <a:ext cx="266498" cy="0"/>
          </a:xfrm>
          <a:prstGeom prst="line">
            <a:avLst/>
          </a:prstGeom>
          <a:noFill/>
          <a:ln w="952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68">
            <a:extLst>
              <a:ext uri="{FF2B5EF4-FFF2-40B4-BE49-F238E27FC236}">
                <a16:creationId xmlns:a16="http://schemas.microsoft.com/office/drawing/2014/main" id="{8DF5B95E-C3E2-348A-487A-4D6AD1528938}"/>
              </a:ext>
            </a:extLst>
          </p:cNvPr>
          <p:cNvSpPr txBox="1"/>
          <p:nvPr/>
        </p:nvSpPr>
        <p:spPr bwMode="gray">
          <a:xfrm>
            <a:off x="3365639" y="3508042"/>
            <a:ext cx="802936" cy="181329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  <a:defRPr sz="1599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38D244-318F-F7F6-BE64-18C2456F6057}"/>
              </a:ext>
            </a:extLst>
          </p:cNvPr>
          <p:cNvSpPr txBox="1"/>
          <p:nvPr/>
        </p:nvSpPr>
        <p:spPr>
          <a:xfrm>
            <a:off x="1162133" y="3308246"/>
            <a:ext cx="90227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87% Eff</a:t>
            </a:r>
          </a:p>
          <a:p>
            <a:pPr algn="ctr"/>
            <a:r>
              <a:rPr lang="en-US" sz="1600" dirty="0"/>
              <a:t>~ 13% loss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A04E41-8A4F-8BEB-F077-DA533DDA94FB}"/>
              </a:ext>
            </a:extLst>
          </p:cNvPr>
          <p:cNvSpPr txBox="1"/>
          <p:nvPr/>
        </p:nvSpPr>
        <p:spPr>
          <a:xfrm>
            <a:off x="2350874" y="3492092"/>
            <a:ext cx="71785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89% Eff</a:t>
            </a:r>
          </a:p>
          <a:p>
            <a:pPr algn="ctr"/>
            <a:r>
              <a:rPr lang="en-US" sz="1600" dirty="0"/>
              <a:t>~ 11% loss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975948-184E-8F2B-3DBE-27D6C15CECFE}"/>
              </a:ext>
            </a:extLst>
          </p:cNvPr>
          <p:cNvSpPr txBox="1"/>
          <p:nvPr/>
        </p:nvSpPr>
        <p:spPr>
          <a:xfrm>
            <a:off x="3429293" y="3630284"/>
            <a:ext cx="71785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91% Eff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~ 9% loss</a:t>
            </a:r>
          </a:p>
        </p:txBody>
      </p:sp>
      <p:sp>
        <p:nvSpPr>
          <p:cNvPr id="25" name="TextBox 62">
            <a:extLst>
              <a:ext uri="{FF2B5EF4-FFF2-40B4-BE49-F238E27FC236}">
                <a16:creationId xmlns:a16="http://schemas.microsoft.com/office/drawing/2014/main" id="{D0CF8CD8-CAAB-5E21-A61F-36F671E87533}"/>
              </a:ext>
            </a:extLst>
          </p:cNvPr>
          <p:cNvSpPr txBox="1"/>
          <p:nvPr/>
        </p:nvSpPr>
        <p:spPr bwMode="gray">
          <a:xfrm>
            <a:off x="2360998" y="4532352"/>
            <a:ext cx="701594" cy="2784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IE3</a:t>
            </a:r>
            <a:endParaRPr lang="de-DE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TextBox 62">
            <a:extLst>
              <a:ext uri="{FF2B5EF4-FFF2-40B4-BE49-F238E27FC236}">
                <a16:creationId xmlns:a16="http://schemas.microsoft.com/office/drawing/2014/main" id="{1AFE6FBC-079D-9676-56BE-06A65890A3A3}"/>
              </a:ext>
            </a:extLst>
          </p:cNvPr>
          <p:cNvSpPr txBox="1"/>
          <p:nvPr/>
        </p:nvSpPr>
        <p:spPr bwMode="gray">
          <a:xfrm>
            <a:off x="3418388" y="4532352"/>
            <a:ext cx="701594" cy="2784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IE4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7" name="Gruppieren 6">
            <a:extLst>
              <a:ext uri="{FF2B5EF4-FFF2-40B4-BE49-F238E27FC236}">
                <a16:creationId xmlns:a16="http://schemas.microsoft.com/office/drawing/2014/main" id="{6EA499E7-A22F-BF4B-2DF0-A9E630CB7F8C}"/>
              </a:ext>
            </a:extLst>
          </p:cNvPr>
          <p:cNvGrpSpPr/>
          <p:nvPr/>
        </p:nvGrpSpPr>
        <p:grpSpPr>
          <a:xfrm>
            <a:off x="4253482" y="2769380"/>
            <a:ext cx="3928444" cy="2638637"/>
            <a:chOff x="5675623" y="985422"/>
            <a:chExt cx="5091561" cy="3707552"/>
          </a:xfrm>
        </p:grpSpPr>
        <p:sp>
          <p:nvSpPr>
            <p:cNvPr id="28" name="Freeform: Shape 133">
              <a:extLst>
                <a:ext uri="{FF2B5EF4-FFF2-40B4-BE49-F238E27FC236}">
                  <a16:creationId xmlns:a16="http://schemas.microsoft.com/office/drawing/2014/main" id="{F8690E8F-255E-E7D1-A375-28CAF882D6D6}"/>
                </a:ext>
              </a:extLst>
            </p:cNvPr>
            <p:cNvSpPr/>
            <p:nvPr/>
          </p:nvSpPr>
          <p:spPr bwMode="gray">
            <a:xfrm>
              <a:off x="6367152" y="1025808"/>
              <a:ext cx="4400032" cy="3659150"/>
            </a:xfrm>
            <a:custGeom>
              <a:avLst/>
              <a:gdLst>
                <a:gd name="connsiteX0" fmla="*/ 0 w 4298623"/>
                <a:gd name="connsiteY0" fmla="*/ 0 h 2347275"/>
                <a:gd name="connsiteX1" fmla="*/ 0 w 4298623"/>
                <a:gd name="connsiteY1" fmla="*/ 2347275 h 2347275"/>
                <a:gd name="connsiteX2" fmla="*/ 4298623 w 4298623"/>
                <a:gd name="connsiteY2" fmla="*/ 2347275 h 234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623" h="2347275">
                  <a:moveTo>
                    <a:pt x="0" y="0"/>
                  </a:moveTo>
                  <a:lnTo>
                    <a:pt x="0" y="2347275"/>
                  </a:lnTo>
                  <a:lnTo>
                    <a:pt x="4298623" y="2347275"/>
                  </a:lnTo>
                </a:path>
              </a:pathLst>
            </a:custGeom>
            <a:noFill/>
            <a:ln w="15875" cap="flat" cmpd="sng" algn="ctr">
              <a:solidFill>
                <a:srgbClr val="009999"/>
              </a:solidFill>
              <a:prstDash val="solid"/>
              <a:miter lim="800000"/>
              <a:headEnd type="arrow" w="med" len="sm"/>
              <a:tailEnd type="arrow" w="med" len="sm"/>
            </a:ln>
            <a:effectLst/>
          </p:spPr>
          <p:txBody>
            <a:bodyPr rtlCol="0" anchor="ctr"/>
            <a:lstStyle/>
            <a:p>
              <a:endParaRPr lang="de-DE" sz="1600"/>
            </a:p>
          </p:txBody>
        </p:sp>
        <p:sp>
          <p:nvSpPr>
            <p:cNvPr id="29" name="TextBox 132">
              <a:extLst>
                <a:ext uri="{FF2B5EF4-FFF2-40B4-BE49-F238E27FC236}">
                  <a16:creationId xmlns:a16="http://schemas.microsoft.com/office/drawing/2014/main" id="{E6429634-20D5-F2A7-92E9-37524FD665BE}"/>
                </a:ext>
              </a:extLst>
            </p:cNvPr>
            <p:cNvSpPr txBox="1"/>
            <p:nvPr/>
          </p:nvSpPr>
          <p:spPr bwMode="gray">
            <a:xfrm>
              <a:off x="5675623" y="985422"/>
              <a:ext cx="653906" cy="2521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n-US" sz="16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</a:t>
              </a: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30" name="TextBox 135">
              <a:extLst>
                <a:ext uri="{FF2B5EF4-FFF2-40B4-BE49-F238E27FC236}">
                  <a16:creationId xmlns:a16="http://schemas.microsoft.com/office/drawing/2014/main" id="{CE975C9F-1285-A4C8-40B5-D07EF8B5583D}"/>
                </a:ext>
              </a:extLst>
            </p:cNvPr>
            <p:cNvSpPr txBox="1"/>
            <p:nvPr/>
          </p:nvSpPr>
          <p:spPr bwMode="gray">
            <a:xfrm>
              <a:off x="5871744" y="4462863"/>
              <a:ext cx="536872" cy="2123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cxnSp>
          <p:nvCxnSpPr>
            <p:cNvPr id="31" name="Gerader Verbinder 46">
              <a:extLst>
                <a:ext uri="{FF2B5EF4-FFF2-40B4-BE49-F238E27FC236}">
                  <a16:creationId xmlns:a16="http://schemas.microsoft.com/office/drawing/2014/main" id="{9E477E76-9D16-CF54-182B-FE0F8C2B88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595" y="2091400"/>
              <a:ext cx="0" cy="2601574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r Verbinder 52">
              <a:extLst>
                <a:ext uri="{FF2B5EF4-FFF2-40B4-BE49-F238E27FC236}">
                  <a16:creationId xmlns:a16="http://schemas.microsoft.com/office/drawing/2014/main" id="{053404B1-1331-1A39-9017-75338F9A0B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0401" y="1558310"/>
              <a:ext cx="1401165" cy="0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Gerader Verbinder 54">
              <a:extLst>
                <a:ext uri="{FF2B5EF4-FFF2-40B4-BE49-F238E27FC236}">
                  <a16:creationId xmlns:a16="http://schemas.microsoft.com/office/drawing/2014/main" id="{181AB9BB-9D7B-ADA3-E43B-9B0CC62E0A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6912" y="4579929"/>
              <a:ext cx="4287148" cy="325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TextBox 68">
              <a:extLst>
                <a:ext uri="{FF2B5EF4-FFF2-40B4-BE49-F238E27FC236}">
                  <a16:creationId xmlns:a16="http://schemas.microsoft.com/office/drawing/2014/main" id="{844C09E9-37E9-F38D-DBAA-D003B54A9F78}"/>
                </a:ext>
              </a:extLst>
            </p:cNvPr>
            <p:cNvSpPr txBox="1"/>
            <p:nvPr/>
          </p:nvSpPr>
          <p:spPr bwMode="gray">
            <a:xfrm>
              <a:off x="6730901" y="1567530"/>
              <a:ext cx="1040666" cy="3012724"/>
            </a:xfrm>
            <a:prstGeom prst="rect">
              <a:avLst/>
            </a:prstGeom>
            <a:solidFill>
              <a:srgbClr val="004669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  <a:defRPr sz="1599">
                  <a:solidFill>
                    <a:prstClr val="white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</a:lstStyle>
            <a:p>
              <a:endParaRPr lang="en-US" sz="1600" dirty="0"/>
            </a:p>
          </p:txBody>
        </p:sp>
        <p:sp>
          <p:nvSpPr>
            <p:cNvPr id="35" name="TextBox 62">
              <a:extLst>
                <a:ext uri="{FF2B5EF4-FFF2-40B4-BE49-F238E27FC236}">
                  <a16:creationId xmlns:a16="http://schemas.microsoft.com/office/drawing/2014/main" id="{7A5E9EB5-C57B-947E-9B70-8FB829639C12}"/>
                </a:ext>
              </a:extLst>
            </p:cNvPr>
            <p:cNvSpPr txBox="1"/>
            <p:nvPr/>
          </p:nvSpPr>
          <p:spPr bwMode="gray">
            <a:xfrm>
              <a:off x="6803270" y="3401457"/>
              <a:ext cx="909318" cy="31455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IE2</a:t>
              </a: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cxnSp>
        <p:nvCxnSpPr>
          <p:cNvPr id="37" name="Gerader Verbinder 52">
            <a:extLst>
              <a:ext uri="{FF2B5EF4-FFF2-40B4-BE49-F238E27FC236}">
                <a16:creationId xmlns:a16="http://schemas.microsoft.com/office/drawing/2014/main" id="{20945EED-FE3C-054F-2237-47A9F1847548}"/>
              </a:ext>
            </a:extLst>
          </p:cNvPr>
          <p:cNvCxnSpPr>
            <a:cxnSpLocks/>
          </p:cNvCxnSpPr>
          <p:nvPr/>
        </p:nvCxnSpPr>
        <p:spPr>
          <a:xfrm flipH="1">
            <a:off x="5864416" y="3336053"/>
            <a:ext cx="266498" cy="0"/>
          </a:xfrm>
          <a:prstGeom prst="line">
            <a:avLst/>
          </a:prstGeom>
          <a:noFill/>
          <a:ln w="952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68">
            <a:extLst>
              <a:ext uri="{FF2B5EF4-FFF2-40B4-BE49-F238E27FC236}">
                <a16:creationId xmlns:a16="http://schemas.microsoft.com/office/drawing/2014/main" id="{476ADFF2-5422-E995-7837-64AE72B9176B}"/>
              </a:ext>
            </a:extLst>
          </p:cNvPr>
          <p:cNvSpPr txBox="1"/>
          <p:nvPr/>
        </p:nvSpPr>
        <p:spPr bwMode="gray">
          <a:xfrm>
            <a:off x="6113624" y="3349323"/>
            <a:ext cx="773334" cy="1978453"/>
          </a:xfrm>
          <a:prstGeom prst="rect">
            <a:avLst/>
          </a:prstGeom>
          <a:solidFill>
            <a:srgbClr val="00646E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  <a:defRPr sz="1599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sz="1200" dirty="0"/>
          </a:p>
        </p:txBody>
      </p:sp>
      <p:cxnSp>
        <p:nvCxnSpPr>
          <p:cNvPr id="39" name="Gerader Verbinder 52">
            <a:extLst>
              <a:ext uri="{FF2B5EF4-FFF2-40B4-BE49-F238E27FC236}">
                <a16:creationId xmlns:a16="http://schemas.microsoft.com/office/drawing/2014/main" id="{E5F12942-F2E7-2350-F27C-1751BFE08A6E}"/>
              </a:ext>
            </a:extLst>
          </p:cNvPr>
          <p:cNvCxnSpPr>
            <a:cxnSpLocks/>
          </p:cNvCxnSpPr>
          <p:nvPr/>
        </p:nvCxnSpPr>
        <p:spPr>
          <a:xfrm flipH="1">
            <a:off x="6905302" y="3488615"/>
            <a:ext cx="266498" cy="0"/>
          </a:xfrm>
          <a:prstGeom prst="line">
            <a:avLst/>
          </a:prstGeom>
          <a:noFill/>
          <a:ln w="952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68">
            <a:extLst>
              <a:ext uri="{FF2B5EF4-FFF2-40B4-BE49-F238E27FC236}">
                <a16:creationId xmlns:a16="http://schemas.microsoft.com/office/drawing/2014/main" id="{37F444A1-0A33-A803-DB8B-98B9D8461AD1}"/>
              </a:ext>
            </a:extLst>
          </p:cNvPr>
          <p:cNvSpPr txBox="1"/>
          <p:nvPr/>
        </p:nvSpPr>
        <p:spPr bwMode="gray">
          <a:xfrm>
            <a:off x="7171956" y="3504565"/>
            <a:ext cx="802936" cy="181329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  <a:defRPr sz="1599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19552C-9097-CAFF-DDD4-836F464CE008}"/>
              </a:ext>
            </a:extLst>
          </p:cNvPr>
          <p:cNvSpPr txBox="1"/>
          <p:nvPr/>
        </p:nvSpPr>
        <p:spPr>
          <a:xfrm>
            <a:off x="4997025" y="3304769"/>
            <a:ext cx="90227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78.3  </a:t>
            </a:r>
          </a:p>
          <a:p>
            <a:pPr algn="ctr"/>
            <a:r>
              <a:rPr lang="en-US" sz="1600" dirty="0"/>
              <a:t>TWh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CFA64C-9D88-C72E-F9F8-CC942E59C47F}"/>
              </a:ext>
            </a:extLst>
          </p:cNvPr>
          <p:cNvSpPr txBox="1"/>
          <p:nvPr/>
        </p:nvSpPr>
        <p:spPr>
          <a:xfrm>
            <a:off x="6157191" y="3488615"/>
            <a:ext cx="7178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76.5 TWh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6802AD-11F5-0921-027F-4359DC428C2B}"/>
              </a:ext>
            </a:extLst>
          </p:cNvPr>
          <p:cNvSpPr txBox="1"/>
          <p:nvPr/>
        </p:nvSpPr>
        <p:spPr>
          <a:xfrm>
            <a:off x="7226639" y="3645551"/>
            <a:ext cx="7178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75.1 TWh</a:t>
            </a:r>
          </a:p>
        </p:txBody>
      </p:sp>
      <p:sp>
        <p:nvSpPr>
          <p:cNvPr id="44" name="TextBox 62">
            <a:extLst>
              <a:ext uri="{FF2B5EF4-FFF2-40B4-BE49-F238E27FC236}">
                <a16:creationId xmlns:a16="http://schemas.microsoft.com/office/drawing/2014/main" id="{CFAE4504-2E41-5E1F-5EDA-8D7C7B62C8F9}"/>
              </a:ext>
            </a:extLst>
          </p:cNvPr>
          <p:cNvSpPr txBox="1"/>
          <p:nvPr/>
        </p:nvSpPr>
        <p:spPr bwMode="gray">
          <a:xfrm>
            <a:off x="6185412" y="4471547"/>
            <a:ext cx="701594" cy="2784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IE3</a:t>
            </a:r>
            <a:endParaRPr lang="de-DE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TextBox 62">
            <a:extLst>
              <a:ext uri="{FF2B5EF4-FFF2-40B4-BE49-F238E27FC236}">
                <a16:creationId xmlns:a16="http://schemas.microsoft.com/office/drawing/2014/main" id="{88C1FCA6-C5E8-7B26-93FF-63659A98BE4C}"/>
              </a:ext>
            </a:extLst>
          </p:cNvPr>
          <p:cNvSpPr txBox="1"/>
          <p:nvPr/>
        </p:nvSpPr>
        <p:spPr bwMode="gray">
          <a:xfrm>
            <a:off x="7171391" y="4477678"/>
            <a:ext cx="701594" cy="2784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IE4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46" name="Gruppieren 6">
            <a:extLst>
              <a:ext uri="{FF2B5EF4-FFF2-40B4-BE49-F238E27FC236}">
                <a16:creationId xmlns:a16="http://schemas.microsoft.com/office/drawing/2014/main" id="{6F52751C-E5BA-4006-9523-FF77C10713E5}"/>
              </a:ext>
            </a:extLst>
          </p:cNvPr>
          <p:cNvGrpSpPr/>
          <p:nvPr/>
        </p:nvGrpSpPr>
        <p:grpSpPr>
          <a:xfrm>
            <a:off x="7999179" y="2765903"/>
            <a:ext cx="3928444" cy="2638637"/>
            <a:chOff x="5675623" y="985422"/>
            <a:chExt cx="5091561" cy="3707552"/>
          </a:xfrm>
        </p:grpSpPr>
        <p:sp>
          <p:nvSpPr>
            <p:cNvPr id="47" name="Freeform: Shape 133">
              <a:extLst>
                <a:ext uri="{FF2B5EF4-FFF2-40B4-BE49-F238E27FC236}">
                  <a16:creationId xmlns:a16="http://schemas.microsoft.com/office/drawing/2014/main" id="{CDF3D695-E9AB-A869-83CD-A9409D679EE3}"/>
                </a:ext>
              </a:extLst>
            </p:cNvPr>
            <p:cNvSpPr/>
            <p:nvPr/>
          </p:nvSpPr>
          <p:spPr bwMode="gray">
            <a:xfrm>
              <a:off x="6367152" y="1025808"/>
              <a:ext cx="4400032" cy="3659150"/>
            </a:xfrm>
            <a:custGeom>
              <a:avLst/>
              <a:gdLst>
                <a:gd name="connsiteX0" fmla="*/ 0 w 4298623"/>
                <a:gd name="connsiteY0" fmla="*/ 0 h 2347275"/>
                <a:gd name="connsiteX1" fmla="*/ 0 w 4298623"/>
                <a:gd name="connsiteY1" fmla="*/ 2347275 h 2347275"/>
                <a:gd name="connsiteX2" fmla="*/ 4298623 w 4298623"/>
                <a:gd name="connsiteY2" fmla="*/ 2347275 h 234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623" h="2347275">
                  <a:moveTo>
                    <a:pt x="0" y="0"/>
                  </a:moveTo>
                  <a:lnTo>
                    <a:pt x="0" y="2347275"/>
                  </a:lnTo>
                  <a:lnTo>
                    <a:pt x="4298623" y="2347275"/>
                  </a:lnTo>
                </a:path>
              </a:pathLst>
            </a:custGeom>
            <a:noFill/>
            <a:ln w="15875" cap="flat" cmpd="sng" algn="ctr">
              <a:solidFill>
                <a:srgbClr val="009999"/>
              </a:solidFill>
              <a:prstDash val="solid"/>
              <a:miter lim="800000"/>
              <a:headEnd type="arrow" w="med" len="sm"/>
              <a:tailEnd type="arrow" w="med" len="sm"/>
            </a:ln>
            <a:effectLst/>
          </p:spPr>
          <p:txBody>
            <a:bodyPr rtlCol="0" anchor="ctr"/>
            <a:lstStyle/>
            <a:p>
              <a:endParaRPr lang="de-DE" sz="1600"/>
            </a:p>
          </p:txBody>
        </p:sp>
        <p:sp>
          <p:nvSpPr>
            <p:cNvPr id="48" name="TextBox 132">
              <a:extLst>
                <a:ext uri="{FF2B5EF4-FFF2-40B4-BE49-F238E27FC236}">
                  <a16:creationId xmlns:a16="http://schemas.microsoft.com/office/drawing/2014/main" id="{A06E6CBD-B9DB-441E-FFD8-6672EBCE772E}"/>
                </a:ext>
              </a:extLst>
            </p:cNvPr>
            <p:cNvSpPr txBox="1"/>
            <p:nvPr/>
          </p:nvSpPr>
          <p:spPr bwMode="gray">
            <a:xfrm>
              <a:off x="5675623" y="985422"/>
              <a:ext cx="653906" cy="2521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TgC</a:t>
              </a: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56" name="TextBox 135">
              <a:extLst>
                <a:ext uri="{FF2B5EF4-FFF2-40B4-BE49-F238E27FC236}">
                  <a16:creationId xmlns:a16="http://schemas.microsoft.com/office/drawing/2014/main" id="{6485991C-00CD-558A-F0F7-9CDB47773E18}"/>
                </a:ext>
              </a:extLst>
            </p:cNvPr>
            <p:cNvSpPr txBox="1"/>
            <p:nvPr/>
          </p:nvSpPr>
          <p:spPr bwMode="gray">
            <a:xfrm>
              <a:off x="5871744" y="4462863"/>
              <a:ext cx="536872" cy="2123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cxnSp>
          <p:nvCxnSpPr>
            <p:cNvPr id="50" name="Gerader Verbinder 46">
              <a:extLst>
                <a:ext uri="{FF2B5EF4-FFF2-40B4-BE49-F238E27FC236}">
                  <a16:creationId xmlns:a16="http://schemas.microsoft.com/office/drawing/2014/main" id="{231F3C71-670A-AE08-6CEE-FC176FA499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595" y="2091400"/>
              <a:ext cx="0" cy="2601574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r Verbinder 52">
              <a:extLst>
                <a:ext uri="{FF2B5EF4-FFF2-40B4-BE49-F238E27FC236}">
                  <a16:creationId xmlns:a16="http://schemas.microsoft.com/office/drawing/2014/main" id="{8B62118C-E6C9-1BBB-962F-0274B7D39B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0401" y="1558310"/>
              <a:ext cx="1401165" cy="0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r Verbinder 54">
              <a:extLst>
                <a:ext uri="{FF2B5EF4-FFF2-40B4-BE49-F238E27FC236}">
                  <a16:creationId xmlns:a16="http://schemas.microsoft.com/office/drawing/2014/main" id="{C3FC5FAD-19B9-41DD-B215-B583DCF67F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6912" y="4579929"/>
              <a:ext cx="4287148" cy="325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68">
              <a:extLst>
                <a:ext uri="{FF2B5EF4-FFF2-40B4-BE49-F238E27FC236}">
                  <a16:creationId xmlns:a16="http://schemas.microsoft.com/office/drawing/2014/main" id="{C88A7904-2738-4098-2231-31379D0CE672}"/>
                </a:ext>
              </a:extLst>
            </p:cNvPr>
            <p:cNvSpPr txBox="1"/>
            <p:nvPr/>
          </p:nvSpPr>
          <p:spPr bwMode="gray">
            <a:xfrm>
              <a:off x="6730901" y="1567530"/>
              <a:ext cx="1040666" cy="3012724"/>
            </a:xfrm>
            <a:prstGeom prst="rect">
              <a:avLst/>
            </a:prstGeom>
            <a:solidFill>
              <a:srgbClr val="004669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  <a:defRPr sz="1599">
                  <a:solidFill>
                    <a:prstClr val="white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</a:lstStyle>
            <a:p>
              <a:endParaRPr lang="en-US" sz="1600" dirty="0"/>
            </a:p>
          </p:txBody>
        </p:sp>
        <p:sp>
          <p:nvSpPr>
            <p:cNvPr id="54" name="TextBox 62">
              <a:extLst>
                <a:ext uri="{FF2B5EF4-FFF2-40B4-BE49-F238E27FC236}">
                  <a16:creationId xmlns:a16="http://schemas.microsoft.com/office/drawing/2014/main" id="{81DEC4FD-5A47-6328-6189-A223780225A4}"/>
                </a:ext>
              </a:extLst>
            </p:cNvPr>
            <p:cNvSpPr txBox="1"/>
            <p:nvPr/>
          </p:nvSpPr>
          <p:spPr bwMode="gray">
            <a:xfrm>
              <a:off x="6803270" y="3401457"/>
              <a:ext cx="909318" cy="31455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IE2</a:t>
              </a: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cxnSp>
        <p:nvCxnSpPr>
          <p:cNvPr id="58" name="Gerader Verbinder 52">
            <a:extLst>
              <a:ext uri="{FF2B5EF4-FFF2-40B4-BE49-F238E27FC236}">
                <a16:creationId xmlns:a16="http://schemas.microsoft.com/office/drawing/2014/main" id="{0B3CCD7F-BF22-912B-0C63-91B79241E22C}"/>
              </a:ext>
            </a:extLst>
          </p:cNvPr>
          <p:cNvCxnSpPr>
            <a:cxnSpLocks/>
          </p:cNvCxnSpPr>
          <p:nvPr/>
        </p:nvCxnSpPr>
        <p:spPr>
          <a:xfrm flipH="1">
            <a:off x="9610113" y="3332576"/>
            <a:ext cx="266498" cy="0"/>
          </a:xfrm>
          <a:prstGeom prst="line">
            <a:avLst/>
          </a:prstGeom>
          <a:noFill/>
          <a:ln w="952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Box 68">
            <a:extLst>
              <a:ext uri="{FF2B5EF4-FFF2-40B4-BE49-F238E27FC236}">
                <a16:creationId xmlns:a16="http://schemas.microsoft.com/office/drawing/2014/main" id="{A5C0F86C-6A7F-FC20-2314-6B7486E49AC6}"/>
              </a:ext>
            </a:extLst>
          </p:cNvPr>
          <p:cNvSpPr txBox="1"/>
          <p:nvPr/>
        </p:nvSpPr>
        <p:spPr bwMode="gray">
          <a:xfrm>
            <a:off x="9859321" y="3345846"/>
            <a:ext cx="773334" cy="1978453"/>
          </a:xfrm>
          <a:prstGeom prst="rect">
            <a:avLst/>
          </a:prstGeom>
          <a:solidFill>
            <a:srgbClr val="00646E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  <a:defRPr sz="1599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sz="1200" dirty="0"/>
          </a:p>
        </p:txBody>
      </p:sp>
      <p:cxnSp>
        <p:nvCxnSpPr>
          <p:cNvPr id="60" name="Gerader Verbinder 52">
            <a:extLst>
              <a:ext uri="{FF2B5EF4-FFF2-40B4-BE49-F238E27FC236}">
                <a16:creationId xmlns:a16="http://schemas.microsoft.com/office/drawing/2014/main" id="{6521BFFD-784E-D40A-146E-673B2A636172}"/>
              </a:ext>
            </a:extLst>
          </p:cNvPr>
          <p:cNvCxnSpPr>
            <a:cxnSpLocks/>
          </p:cNvCxnSpPr>
          <p:nvPr/>
        </p:nvCxnSpPr>
        <p:spPr>
          <a:xfrm flipH="1">
            <a:off x="10650999" y="3485138"/>
            <a:ext cx="266498" cy="0"/>
          </a:xfrm>
          <a:prstGeom prst="line">
            <a:avLst/>
          </a:prstGeom>
          <a:noFill/>
          <a:ln w="952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8">
            <a:extLst>
              <a:ext uri="{FF2B5EF4-FFF2-40B4-BE49-F238E27FC236}">
                <a16:creationId xmlns:a16="http://schemas.microsoft.com/office/drawing/2014/main" id="{F10A38B9-B99F-1D4C-485C-8C300396FF2C}"/>
              </a:ext>
            </a:extLst>
          </p:cNvPr>
          <p:cNvSpPr txBox="1"/>
          <p:nvPr/>
        </p:nvSpPr>
        <p:spPr bwMode="gray">
          <a:xfrm>
            <a:off x="10917653" y="3501088"/>
            <a:ext cx="802936" cy="181329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  <a:defRPr sz="1599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sz="1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0785BB-A594-4D21-5953-D36352617B18}"/>
              </a:ext>
            </a:extLst>
          </p:cNvPr>
          <p:cNvSpPr txBox="1"/>
          <p:nvPr/>
        </p:nvSpPr>
        <p:spPr>
          <a:xfrm>
            <a:off x="8714147" y="3301292"/>
            <a:ext cx="90227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56.85 </a:t>
            </a:r>
          </a:p>
          <a:p>
            <a:pPr algn="ctr"/>
            <a:r>
              <a:rPr lang="en-US" sz="1600" dirty="0" err="1"/>
              <a:t>TgC</a:t>
            </a:r>
            <a:endParaRPr lang="en-US" sz="1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1AB0712-9EA0-EB38-ADD7-9A5BF5F27FEC}"/>
              </a:ext>
            </a:extLst>
          </p:cNvPr>
          <p:cNvSpPr txBox="1"/>
          <p:nvPr/>
        </p:nvSpPr>
        <p:spPr>
          <a:xfrm>
            <a:off x="9902888" y="3485138"/>
            <a:ext cx="7178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55.57 </a:t>
            </a:r>
            <a:r>
              <a:rPr lang="en-US" sz="1600" dirty="0" err="1"/>
              <a:t>TgC</a:t>
            </a:r>
            <a:endParaRPr lang="en-US" sz="16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65AF9E-B5CB-C64A-50D6-180B8BB7D6F2}"/>
              </a:ext>
            </a:extLst>
          </p:cNvPr>
          <p:cNvSpPr txBox="1"/>
          <p:nvPr/>
        </p:nvSpPr>
        <p:spPr>
          <a:xfrm>
            <a:off x="10972336" y="3642074"/>
            <a:ext cx="7178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54.53 </a:t>
            </a:r>
            <a:r>
              <a:rPr lang="en-US" sz="1600" dirty="0" err="1">
                <a:solidFill>
                  <a:schemeClr val="bg1"/>
                </a:solidFill>
              </a:rPr>
              <a:t>TgC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5" name="TextBox 62">
            <a:extLst>
              <a:ext uri="{FF2B5EF4-FFF2-40B4-BE49-F238E27FC236}">
                <a16:creationId xmlns:a16="http://schemas.microsoft.com/office/drawing/2014/main" id="{989CC826-7E53-6C5B-BF07-4DC183B02B3F}"/>
              </a:ext>
            </a:extLst>
          </p:cNvPr>
          <p:cNvSpPr txBox="1"/>
          <p:nvPr/>
        </p:nvSpPr>
        <p:spPr bwMode="gray">
          <a:xfrm>
            <a:off x="9931060" y="4458655"/>
            <a:ext cx="701594" cy="2784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IE3</a:t>
            </a:r>
            <a:endParaRPr lang="de-DE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6" name="TextBox 62">
            <a:extLst>
              <a:ext uri="{FF2B5EF4-FFF2-40B4-BE49-F238E27FC236}">
                <a16:creationId xmlns:a16="http://schemas.microsoft.com/office/drawing/2014/main" id="{EAE1A7AC-BA51-02A8-C9D3-8090CCFFC7ED}"/>
              </a:ext>
            </a:extLst>
          </p:cNvPr>
          <p:cNvSpPr txBox="1"/>
          <p:nvPr/>
        </p:nvSpPr>
        <p:spPr bwMode="gray">
          <a:xfrm>
            <a:off x="10929324" y="4471547"/>
            <a:ext cx="701594" cy="2784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IE4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BE3CA728-0859-BF7F-0354-3EEC149FF2BD}"/>
              </a:ext>
            </a:extLst>
          </p:cNvPr>
          <p:cNvSpPr/>
          <p:nvPr/>
        </p:nvSpPr>
        <p:spPr>
          <a:xfrm>
            <a:off x="10682480" y="2662924"/>
            <a:ext cx="1525797" cy="825064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FB94258-690A-0985-A6B0-B74FD6C9F073}"/>
              </a:ext>
            </a:extLst>
          </p:cNvPr>
          <p:cNvSpPr txBox="1"/>
          <p:nvPr/>
        </p:nvSpPr>
        <p:spPr>
          <a:xfrm>
            <a:off x="10810789" y="2906771"/>
            <a:ext cx="130609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23,18,000 Ton reduction</a:t>
            </a:r>
          </a:p>
        </p:txBody>
      </p:sp>
      <p:sp>
        <p:nvSpPr>
          <p:cNvPr id="69" name="Title 5">
            <a:extLst>
              <a:ext uri="{FF2B5EF4-FFF2-40B4-BE49-F238E27FC236}">
                <a16:creationId xmlns:a16="http://schemas.microsoft.com/office/drawing/2014/main" id="{F5211053-C048-D5A5-8853-3EB915F6C257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High Efficiency Motors – A lever to Sustainability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D8AFD1A-BBD6-DD08-43C3-D42026C3A418}"/>
              </a:ext>
            </a:extLst>
          </p:cNvPr>
          <p:cNvSpPr/>
          <p:nvPr/>
        </p:nvSpPr>
        <p:spPr>
          <a:xfrm>
            <a:off x="5123528" y="5506887"/>
            <a:ext cx="2303431" cy="270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 TWh = 10</a:t>
            </a:r>
            <a:r>
              <a:rPr lang="en-US" sz="1600" baseline="30000" dirty="0"/>
              <a:t>9</a:t>
            </a:r>
            <a:r>
              <a:rPr lang="en-US" sz="1600" dirty="0"/>
              <a:t> kWh</a:t>
            </a:r>
            <a:endParaRPr lang="en-US" sz="1600" baseline="-250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86FD821-5AA7-744D-166B-FD92B67A18C6}"/>
              </a:ext>
            </a:extLst>
          </p:cNvPr>
          <p:cNvSpPr/>
          <p:nvPr/>
        </p:nvSpPr>
        <p:spPr>
          <a:xfrm>
            <a:off x="9096088" y="5504688"/>
            <a:ext cx="2303431" cy="2707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 </a:t>
            </a:r>
            <a:r>
              <a:rPr lang="en-US" sz="1600" dirty="0" err="1"/>
              <a:t>TgC</a:t>
            </a:r>
            <a:r>
              <a:rPr lang="en-US" sz="1600" dirty="0"/>
              <a:t> = 10</a:t>
            </a:r>
            <a:r>
              <a:rPr lang="en-US" sz="1600" baseline="30000" dirty="0"/>
              <a:t>6</a:t>
            </a:r>
            <a:r>
              <a:rPr lang="en-US" sz="1600" dirty="0"/>
              <a:t> ton CO₂</a:t>
            </a:r>
          </a:p>
        </p:txBody>
      </p:sp>
      <p:pic>
        <p:nvPicPr>
          <p:cNvPr id="4" name="Picture 3" descr="Large Nature Tree PNG Image - PurePNG | Free transparent CC0 PNG Image ...">
            <a:extLst>
              <a:ext uri="{FF2B5EF4-FFF2-40B4-BE49-F238E27FC236}">
                <a16:creationId xmlns:a16="http://schemas.microsoft.com/office/drawing/2014/main" id="{4ECFF821-CC17-D4D6-2CEE-6969C626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49" y="2389754"/>
            <a:ext cx="5322400" cy="287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0BD57A7-EF43-4A53-195A-72255DD8748F}"/>
              </a:ext>
            </a:extLst>
          </p:cNvPr>
          <p:cNvSpPr txBox="1"/>
          <p:nvPr/>
        </p:nvSpPr>
        <p:spPr>
          <a:xfrm>
            <a:off x="9352427" y="3368929"/>
            <a:ext cx="186743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More than 9 Crore trees required in a year to absorb that CO₂</a:t>
            </a:r>
          </a:p>
        </p:txBody>
      </p:sp>
    </p:spTree>
    <p:extLst>
      <p:ext uri="{BB962C8B-B14F-4D97-AF65-F5344CB8AC3E}">
        <p14:creationId xmlns:p14="http://schemas.microsoft.com/office/powerpoint/2010/main" val="19499186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4" descr="Image result for images green land">
            <a:extLst>
              <a:ext uri="{FF2B5EF4-FFF2-40B4-BE49-F238E27FC236}">
                <a16:creationId xmlns:a16="http://schemas.microsoft.com/office/drawing/2014/main" id="{DD70AA06-00EA-1422-11C0-4B0208058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18" y="1847849"/>
            <a:ext cx="5551041" cy="37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mages green land">
            <a:extLst>
              <a:ext uri="{FF2B5EF4-FFF2-40B4-BE49-F238E27FC236}">
                <a16:creationId xmlns:a16="http://schemas.microsoft.com/office/drawing/2014/main" id="{E8326031-EACB-B7AB-A8C5-7D5EB9BA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69" y="1847850"/>
            <a:ext cx="5551039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arge Nature Tree PNG Image - PurePNG | Free transparent CC0 PNG Image ...">
            <a:extLst>
              <a:ext uri="{FF2B5EF4-FFF2-40B4-BE49-F238E27FC236}">
                <a16:creationId xmlns:a16="http://schemas.microsoft.com/office/drawing/2014/main" id="{2E4B933B-A619-0204-1A27-7EAC53B9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20" y="4576087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arge Nature Tree PNG Image - PurePNG | Free transparent CC0 PNG Image ...">
            <a:extLst>
              <a:ext uri="{FF2B5EF4-FFF2-40B4-BE49-F238E27FC236}">
                <a16:creationId xmlns:a16="http://schemas.microsoft.com/office/drawing/2014/main" id="{86181400-AC91-5A66-17AC-28DE609A0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790" y="4576087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arge Nature Tree PNG Image - PurePNG | Free transparent CC0 PNG Image ...">
            <a:extLst>
              <a:ext uri="{FF2B5EF4-FFF2-40B4-BE49-F238E27FC236}">
                <a16:creationId xmlns:a16="http://schemas.microsoft.com/office/drawing/2014/main" id="{E661F982-36F1-F78F-B466-0D9AA75F7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260" y="4576087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arge Nature Tree PNG Image - PurePNG | Free transparent CC0 PNG Image ...">
            <a:extLst>
              <a:ext uri="{FF2B5EF4-FFF2-40B4-BE49-F238E27FC236}">
                <a16:creationId xmlns:a16="http://schemas.microsoft.com/office/drawing/2014/main" id="{9A98232A-23D0-ECF6-CBD5-6F6288EA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730" y="4576087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arge Nature Tree PNG Image - PurePNG | Free transparent CC0 PNG Image ...">
            <a:extLst>
              <a:ext uri="{FF2B5EF4-FFF2-40B4-BE49-F238E27FC236}">
                <a16:creationId xmlns:a16="http://schemas.microsoft.com/office/drawing/2014/main" id="{E8892C41-6B69-4E90-CF4C-C3C0B318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57" y="4119833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arge Nature Tree PNG Image - PurePNG | Free transparent CC0 PNG Image ...">
            <a:extLst>
              <a:ext uri="{FF2B5EF4-FFF2-40B4-BE49-F238E27FC236}">
                <a16:creationId xmlns:a16="http://schemas.microsoft.com/office/drawing/2014/main" id="{82715B0F-7E16-F6E6-D46D-F7437565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927" y="4119833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arge Nature Tree PNG Image - PurePNG | Free transparent CC0 PNG Image ...">
            <a:extLst>
              <a:ext uri="{FF2B5EF4-FFF2-40B4-BE49-F238E27FC236}">
                <a16:creationId xmlns:a16="http://schemas.microsoft.com/office/drawing/2014/main" id="{1A967354-DB5C-8763-D69C-E59216431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97" y="4119833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arge Nature Tree PNG Image - PurePNG | Free transparent CC0 PNG Image ...">
            <a:extLst>
              <a:ext uri="{FF2B5EF4-FFF2-40B4-BE49-F238E27FC236}">
                <a16:creationId xmlns:a16="http://schemas.microsoft.com/office/drawing/2014/main" id="{B7B86348-96CD-EB22-8095-5DC5C3C7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142" y="3590138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arge Nature Tree PNG Image - PurePNG | Free transparent CC0 PNG Image ...">
            <a:extLst>
              <a:ext uri="{FF2B5EF4-FFF2-40B4-BE49-F238E27FC236}">
                <a16:creationId xmlns:a16="http://schemas.microsoft.com/office/drawing/2014/main" id="{37CF1929-72F4-EC7D-02E7-31D6C1CF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12" y="3590138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arge Nature Tree PNG Image - PurePNG | Free transparent CC0 PNG Image ...">
            <a:extLst>
              <a:ext uri="{FF2B5EF4-FFF2-40B4-BE49-F238E27FC236}">
                <a16:creationId xmlns:a16="http://schemas.microsoft.com/office/drawing/2014/main" id="{3CD81131-B055-D543-A46E-1B2CE6B8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80" y="3060443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arge Nature Tree PNG Image - PurePNG | Free transparent CC0 PNG Image ...">
            <a:extLst>
              <a:ext uri="{FF2B5EF4-FFF2-40B4-BE49-F238E27FC236}">
                <a16:creationId xmlns:a16="http://schemas.microsoft.com/office/drawing/2014/main" id="{B6759ADB-9D88-F909-4DBC-470968E72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788" y="4576087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arge Nature Tree PNG Image - PurePNG | Free transparent CC0 PNG Image ...">
            <a:extLst>
              <a:ext uri="{FF2B5EF4-FFF2-40B4-BE49-F238E27FC236}">
                <a16:creationId xmlns:a16="http://schemas.microsoft.com/office/drawing/2014/main" id="{8DB2F19D-911F-ED17-9801-55FC7EC7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455" y="4119833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Large Nature Tree PNG Image - PurePNG | Free transparent CC0 PNG Image ...">
            <a:extLst>
              <a:ext uri="{FF2B5EF4-FFF2-40B4-BE49-F238E27FC236}">
                <a16:creationId xmlns:a16="http://schemas.microsoft.com/office/drawing/2014/main" id="{83458CC1-C1C4-9A1B-E667-F316FFC1C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670" y="3590138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arge Nature Tree PNG Image - PurePNG | Free transparent CC0 PNG Image ...">
            <a:extLst>
              <a:ext uri="{FF2B5EF4-FFF2-40B4-BE49-F238E27FC236}">
                <a16:creationId xmlns:a16="http://schemas.microsoft.com/office/drawing/2014/main" id="{5C51BE51-0132-3D88-42B4-AFAAF3E4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38" y="3060443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Large Nature Tree PNG Image - PurePNG | Free transparent CC0 PNG Image ...">
            <a:extLst>
              <a:ext uri="{FF2B5EF4-FFF2-40B4-BE49-F238E27FC236}">
                <a16:creationId xmlns:a16="http://schemas.microsoft.com/office/drawing/2014/main" id="{EBB9EF06-1C3D-3793-85B7-CA7D20D7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432" y="2567469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Large Nature Tree PNG Image - PurePNG | Free transparent CC0 PNG Image ...">
            <a:extLst>
              <a:ext uri="{FF2B5EF4-FFF2-40B4-BE49-F238E27FC236}">
                <a16:creationId xmlns:a16="http://schemas.microsoft.com/office/drawing/2014/main" id="{1B5A5E78-2FF7-2022-F237-848F13A2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67" y="4576087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Large Nature Tree PNG Image - PurePNG | Free transparent CC0 PNG Image ...">
            <a:extLst>
              <a:ext uri="{FF2B5EF4-FFF2-40B4-BE49-F238E27FC236}">
                <a16:creationId xmlns:a16="http://schemas.microsoft.com/office/drawing/2014/main" id="{B34F138D-9EFE-D33B-2B17-C704D4873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37" y="4576087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Large Nature Tree PNG Image - PurePNG | Free transparent CC0 PNG Image ...">
            <a:extLst>
              <a:ext uri="{FF2B5EF4-FFF2-40B4-BE49-F238E27FC236}">
                <a16:creationId xmlns:a16="http://schemas.microsoft.com/office/drawing/2014/main" id="{1990F31F-4023-53C9-9D90-82290471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07" y="4576087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Large Nature Tree PNG Image - PurePNG | Free transparent CC0 PNG Image ...">
            <a:extLst>
              <a:ext uri="{FF2B5EF4-FFF2-40B4-BE49-F238E27FC236}">
                <a16:creationId xmlns:a16="http://schemas.microsoft.com/office/drawing/2014/main" id="{5CE00E53-1FC6-CA70-0850-C627ACBA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77" y="4576087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Large Nature Tree PNG Image - PurePNG | Free transparent CC0 PNG Image ...">
            <a:extLst>
              <a:ext uri="{FF2B5EF4-FFF2-40B4-BE49-F238E27FC236}">
                <a16:creationId xmlns:a16="http://schemas.microsoft.com/office/drawing/2014/main" id="{0EFCA30E-1116-31A2-D550-E21E94EB1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04" y="4119833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Large Nature Tree PNG Image - PurePNG | Free transparent CC0 PNG Image ...">
            <a:extLst>
              <a:ext uri="{FF2B5EF4-FFF2-40B4-BE49-F238E27FC236}">
                <a16:creationId xmlns:a16="http://schemas.microsoft.com/office/drawing/2014/main" id="{084260F4-5E91-E1FB-E6F3-95D282C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74" y="4119833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Large Nature Tree PNG Image - PurePNG | Free transparent CC0 PNG Image ...">
            <a:extLst>
              <a:ext uri="{FF2B5EF4-FFF2-40B4-BE49-F238E27FC236}">
                <a16:creationId xmlns:a16="http://schemas.microsoft.com/office/drawing/2014/main" id="{731EC4BE-121D-71CD-BC0B-7257455C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44" y="4119833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Large Nature Tree PNG Image - PurePNG | Free transparent CC0 PNG Image ...">
            <a:extLst>
              <a:ext uri="{FF2B5EF4-FFF2-40B4-BE49-F238E27FC236}">
                <a16:creationId xmlns:a16="http://schemas.microsoft.com/office/drawing/2014/main" id="{219BF000-C364-5173-325D-7B3AC0D82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89" y="3590138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Large Nature Tree PNG Image - PurePNG | Free transparent CC0 PNG Image ...">
            <a:extLst>
              <a:ext uri="{FF2B5EF4-FFF2-40B4-BE49-F238E27FC236}">
                <a16:creationId xmlns:a16="http://schemas.microsoft.com/office/drawing/2014/main" id="{5171342D-920C-4CB0-A0EC-46C428BE4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159" y="3590138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Large Nature Tree PNG Image - PurePNG | Free transparent CC0 PNG Image ...">
            <a:extLst>
              <a:ext uri="{FF2B5EF4-FFF2-40B4-BE49-F238E27FC236}">
                <a16:creationId xmlns:a16="http://schemas.microsoft.com/office/drawing/2014/main" id="{A90A6886-6C3A-9F74-1176-9B1B43E5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27" y="3060443"/>
            <a:ext cx="1064666" cy="5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5">
            <a:extLst>
              <a:ext uri="{FF2B5EF4-FFF2-40B4-BE49-F238E27FC236}">
                <a16:creationId xmlns:a16="http://schemas.microsoft.com/office/drawing/2014/main" id="{046A8489-E2E0-B343-7D9F-4DA36DC24ABC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Greener World</a:t>
            </a:r>
          </a:p>
        </p:txBody>
      </p:sp>
    </p:spTree>
    <p:extLst>
      <p:ext uri="{BB962C8B-B14F-4D97-AF65-F5344CB8AC3E}">
        <p14:creationId xmlns:p14="http://schemas.microsoft.com/office/powerpoint/2010/main" val="253400144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9A68D66-954F-790E-BAB9-09D5D85C10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2667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4" imgW="395" imgH="394" progId="TCLayout.ActiveDocument.1">
                  <p:embed/>
                </p:oleObj>
              </mc:Choice>
              <mc:Fallback>
                <p:oleObj name="think-cell Slide" r:id="rId84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A68D66-954F-790E-BAB9-09D5D85C1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2CC16FAD-52A2-8AEA-443A-BC1F38DB2D7C}"/>
              </a:ext>
            </a:extLst>
          </p:cNvPr>
          <p:cNvSpPr/>
          <p:nvPr/>
        </p:nvSpPr>
        <p:spPr>
          <a:xfrm>
            <a:off x="497407" y="3127376"/>
            <a:ext cx="2117201" cy="3016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B2505077-63A9-2625-E115-850EB250F814}"/>
              </a:ext>
            </a:extLst>
          </p:cNvPr>
          <p:cNvSpPr/>
          <p:nvPr/>
        </p:nvSpPr>
        <p:spPr>
          <a:xfrm>
            <a:off x="2689538" y="3718551"/>
            <a:ext cx="4491343" cy="25828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FAD8CDD-E013-E1D4-E020-44419DEA339F}"/>
              </a:ext>
            </a:extLst>
          </p:cNvPr>
          <p:cNvSpPr/>
          <p:nvPr/>
        </p:nvSpPr>
        <p:spPr>
          <a:xfrm>
            <a:off x="2687179" y="1238250"/>
            <a:ext cx="4491343" cy="23844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24D5DA5-C451-0E94-90A8-00AF253A380B}"/>
              </a:ext>
            </a:extLst>
          </p:cNvPr>
          <p:cNvSpPr txBox="1">
            <a:spLocks/>
          </p:cNvSpPr>
          <p:nvPr/>
        </p:nvSpPr>
        <p:spPr>
          <a:xfrm>
            <a:off x="710342" y="457868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Case Study – 400 TPD Integrated Paper Mill</a:t>
            </a:r>
          </a:p>
        </p:txBody>
      </p:sp>
      <p:graphicFrame>
        <p:nvGraphicFramePr>
          <p:cNvPr id="83" name="Chart 82">
            <a:extLst>
              <a:ext uri="{FF2B5EF4-FFF2-40B4-BE49-F238E27FC236}">
                <a16:creationId xmlns:a16="http://schemas.microsoft.com/office/drawing/2014/main" id="{D3DE1443-5717-201C-22C9-5331D0D54D22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8667662"/>
              </p:ext>
            </p:extLst>
          </p:nvPr>
        </p:nvGraphicFramePr>
        <p:xfrm>
          <a:off x="7405688" y="1790700"/>
          <a:ext cx="4227512" cy="144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6"/>
          </a:graphicData>
        </a:graphic>
      </p:graphicFrame>
      <p:sp useBgFill="1">
        <p:nvSpPr>
          <p:cNvPr id="72" name="Freeform: Shape 71">
            <a:extLst>
              <a:ext uri="{FF2B5EF4-FFF2-40B4-BE49-F238E27FC236}">
                <a16:creationId xmlns:a16="http://schemas.microsoft.com/office/drawing/2014/main" id="{1E552530-C3B2-1685-5012-6D160160B47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7659688" y="2889250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8" name="Freeform: Shape 67">
            <a:extLst>
              <a:ext uri="{FF2B5EF4-FFF2-40B4-BE49-F238E27FC236}">
                <a16:creationId xmlns:a16="http://schemas.microsoft.com/office/drawing/2014/main" id="{37CF499B-D8F8-66F5-2676-4A867314B4F3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0706100" y="2187575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Freeform: Shape 64">
            <a:extLst>
              <a:ext uri="{FF2B5EF4-FFF2-40B4-BE49-F238E27FC236}">
                <a16:creationId xmlns:a16="http://schemas.microsoft.com/office/drawing/2014/main" id="{C25D944E-07AA-9EAF-CB24-FEB270F21C2B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9691688" y="2187575"/>
            <a:ext cx="671513" cy="238126"/>
          </a:xfrm>
          <a:custGeom>
            <a:avLst/>
            <a:gdLst/>
            <a:ahLst/>
            <a:cxnLst/>
            <a:rect l="0" t="0" r="0" b="0"/>
            <a:pathLst>
              <a:path w="671513" h="238126">
                <a:moveTo>
                  <a:pt x="0" y="180975"/>
                </a:moveTo>
                <a:lnTo>
                  <a:pt x="671512" y="0"/>
                </a:lnTo>
                <a:lnTo>
                  <a:pt x="671512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3" name="Freeform: Shape 312">
            <a:extLst>
              <a:ext uri="{FF2B5EF4-FFF2-40B4-BE49-F238E27FC236}">
                <a16:creationId xmlns:a16="http://schemas.microsoft.com/office/drawing/2014/main" id="{F02B82CF-C2AD-EC02-E3C2-E41C9E23D51F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706100" y="1898650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E37F1835-6AD7-5F05-8449-EBB85F9438F9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706100" y="2889250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71CB1388-A77B-621B-BDBB-EAF6E3B96216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9691688" y="2889250"/>
            <a:ext cx="671513" cy="238126"/>
          </a:xfrm>
          <a:custGeom>
            <a:avLst/>
            <a:gdLst/>
            <a:ahLst/>
            <a:cxnLst/>
            <a:rect l="0" t="0" r="0" b="0"/>
            <a:pathLst>
              <a:path w="671513" h="238126">
                <a:moveTo>
                  <a:pt x="0" y="180975"/>
                </a:moveTo>
                <a:lnTo>
                  <a:pt x="671512" y="0"/>
                </a:lnTo>
                <a:lnTo>
                  <a:pt x="671512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201D4164-61FC-E1BA-0F0A-07E1C5522A60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8675688" y="2889250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7AD26716-EFB6-05B1-DFAF-BFEAC0D00BF8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9691688" y="2244725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C0168F5-EE20-39A1-CB91-4030E8AD0E53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10706100" y="2187575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E3C3B1A3-DF24-C5E3-20EC-50A5F7267331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10706100" y="2244725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8662FE2C-04ED-8A06-EC73-9E3E98A70F95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7659688" y="288925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8EC1721-94AB-94C7-2DF1-1F4FA60DB25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7659688" y="294640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AF62B69-2DA9-F5FD-B5CD-DBC19A3F8929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8675688" y="288925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DB4340F-DE24-E2FD-8546-A8B4665C66BD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8675688" y="294640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34341B3-A716-A6A2-C256-5293D3D412CC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9691688" y="2889250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0FFEF9E-F360-E86A-3F65-18BF9ADA6AE2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9691688" y="2946400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DD0A048-5AB0-48F6-EDD5-6454B485943B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10706100" y="288925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F06285EF-CE92-7391-8ABA-B19D79B65960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10706100" y="294640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Freeform: Shape 310">
            <a:extLst>
              <a:ext uri="{FF2B5EF4-FFF2-40B4-BE49-F238E27FC236}">
                <a16:creationId xmlns:a16="http://schemas.microsoft.com/office/drawing/2014/main" id="{37458437-DA63-6028-AD92-71C9B4C66D30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10706100" y="189865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Freeform: Shape 311">
            <a:extLst>
              <a:ext uri="{FF2B5EF4-FFF2-40B4-BE49-F238E27FC236}">
                <a16:creationId xmlns:a16="http://schemas.microsoft.com/office/drawing/2014/main" id="{42199571-8B78-43FA-CB8A-4A5C6BDB7A99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0706100" y="195580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Freeform: Shape 313">
            <a:extLst>
              <a:ext uri="{FF2B5EF4-FFF2-40B4-BE49-F238E27FC236}">
                <a16:creationId xmlns:a16="http://schemas.microsoft.com/office/drawing/2014/main" id="{B637F946-036C-F425-5EC1-B30B0609AB38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9691688" y="2187575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09BDA738-9562-44EA-C270-38C745D0A957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>
            <a:off x="9012238" y="1462088"/>
            <a:ext cx="0" cy="7334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5B1405BB-A09A-F73D-8DF7-3728CB000D5D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10026650" y="1462088"/>
            <a:ext cx="0" cy="4445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2CE76CD-0F4D-7CFD-64CA-75A992BA0FB6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 bwMode="auto">
          <a:xfrm flipV="1">
            <a:off x="7996238" y="1462088"/>
            <a:ext cx="0" cy="11461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2803081-D14E-25D9-7258-0E9E1451C5A9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 bwMode="auto">
          <a:xfrm>
            <a:off x="7996238" y="1462088"/>
            <a:ext cx="2365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680439A-8E5E-3236-C304-DDDF33386A2D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 bwMode="auto">
          <a:xfrm>
            <a:off x="8775700" y="1462088"/>
            <a:ext cx="4318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25069F-EABC-B45C-91C4-B746339B9C0C}"/>
              </a:ext>
            </a:extLst>
          </p:cNvPr>
          <p:cNvCxnSpPr>
            <a:cxnSpLocks/>
          </p:cNvCxnSpPr>
          <p:nvPr>
            <p:custDataLst>
              <p:tags r:id="rId29"/>
            </p:custDataLst>
          </p:nvPr>
        </p:nvCxnSpPr>
        <p:spPr bwMode="auto">
          <a:xfrm>
            <a:off x="11042650" y="1462088"/>
            <a:ext cx="0" cy="155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3558588F-EE53-8392-C98C-78C9DD632087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 bwMode="auto">
          <a:xfrm>
            <a:off x="10887075" y="1462088"/>
            <a:ext cx="15557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86B18B1D-45DD-F5E2-6FE5-2FCF0069621D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 bwMode="auto">
          <a:xfrm>
            <a:off x="9831388" y="1462088"/>
            <a:ext cx="35083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8652196" y="3198814"/>
            <a:ext cx="842964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B957C07-C36D-4649-B6C5-0AA7D6D99753}" type="datetime'''''S''''''avings'''' ''in'''' a'''''' Ye''''''a''r'''">
              <a:rPr lang="en-US" altLang="en-US" sz="16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Savings in a Year</a:t>
            </a:fld>
            <a:endParaRPr lang="en-US" sz="160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9630433" y="3198814"/>
            <a:ext cx="943906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AC58BA7-B04B-4E91-B758-9949AA0EA04D}" type="datetime'Sav''''i''n''''''''''gs'''''''' i''''''''n ''5 ''Y''''''ears'">
              <a:rPr lang="en-US" altLang="en-US" sz="16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Savings in 5 Years</a:t>
            </a:fld>
            <a:endParaRPr lang="en-US" sz="1600" dirty="0"/>
          </a:p>
        </p:txBody>
      </p:sp>
      <p:sp>
        <p:nvSpPr>
          <p:cNvPr id="224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10641822" y="3198812"/>
            <a:ext cx="1055657" cy="28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7750083-0230-4D63-86B9-6CDD3282F47C}" type="datetime'Sav''in''gs'' ''''in'''' ''''10 Y''''''''''''''e''''''ars'">
              <a:rPr lang="en-US" altLang="en-US" sz="16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Savings in 10 Years</a:t>
            </a:fld>
            <a:endParaRPr lang="en-US" sz="1600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9858375" y="1944688"/>
            <a:ext cx="336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76D4316-06AE-47C1-AF84-20E1B96A4042}" type="datetime'4''''''''''''''''''1''''''''''''''''''''''''''9'''''''''''''''">
              <a:rPr lang="en-US" altLang="en-US" sz="1400" smtClean="0"/>
              <a:pPr/>
              <a:t>419</a:t>
            </a:fld>
            <a:endParaRPr lang="en-US" sz="1400" dirty="0"/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7875588" y="2646363"/>
            <a:ext cx="241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76A4897-A46D-4291-91FE-F5DDECF2ADF1}" type="datetime'''''''''''''''''4''2'''''''''''">
              <a:rPr lang="en-US" altLang="en-US" sz="14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42</a:t>
            </a:fld>
            <a:endParaRPr lang="en-US" sz="1400" dirty="0"/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8891588" y="2233613"/>
            <a:ext cx="241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70D6017-44DB-484B-8D1E-D34DD8515DBC}" type="datetime'''''''''''''''8''''''''''''''''4'''''''''''''''''''''''''">
              <a:rPr lang="en-US" altLang="en-US" sz="14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84</a:t>
            </a:fld>
            <a:endParaRPr lang="en-US" sz="1400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10874375" y="1655763"/>
            <a:ext cx="336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D31B774-4F12-41AF-AC87-7A2FF31972F9}" type="datetime'''8''''''3''''''''''''''''''''''''''''''''9'''''''''">
              <a:rPr lang="en-US" altLang="en-US" sz="14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839</a:t>
            </a:fld>
            <a:endParaRPr lang="en-US" sz="1400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8156576" y="1344613"/>
            <a:ext cx="6969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E8CC769-1B87-470C-849D-BAE239CA1A5C}" type="datetime'''''''+''''''''''9''7''.''''''''''''''''''''6''''%'''''">
              <a:rPr lang="en-US" altLang="en-US" sz="12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+97.6%</a:t>
            </a:fld>
            <a:endParaRPr lang="en-US" sz="1200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9113838" y="1344613"/>
            <a:ext cx="8112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FB66B76-325D-4AF1-8278-9EBE356A7961}" type="datetime'''''''''''+8''''8''''''''''''''7''''''.''''''''''8''''%'''''''">
              <a:rPr lang="en-US" altLang="en-US" sz="1200" smtClean="0"/>
              <a:pPr/>
              <a:t>+887.8%</a:t>
            </a:fld>
            <a:endParaRPr lang="en-US" sz="1200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10072688" y="1344613"/>
            <a:ext cx="9255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A72382B-EBBA-4D52-93AB-4A416E49B3D8}" type="datetime'''+''1''''''''''''''''''8''''''7''5''''''''.5''''''''%'''''">
              <a:rPr lang="en-US" altLang="en-US" sz="1200" smtClean="0">
                <a:effectLst/>
              </a:rPr>
              <a:pPr/>
              <a:t>+1875.5%</a:t>
            </a:fld>
            <a:endParaRPr lang="en-US" sz="1200" dirty="0"/>
          </a:p>
        </p:txBody>
      </p:sp>
      <p:graphicFrame>
        <p:nvGraphicFramePr>
          <p:cNvPr id="308" name="Chart 307">
            <a:extLst>
              <a:ext uri="{FF2B5EF4-FFF2-40B4-BE49-F238E27FC236}">
                <a16:creationId xmlns:a16="http://schemas.microsoft.com/office/drawing/2014/main" id="{CB392318-2E73-5FCB-B07A-18DD8918B1B9}"/>
              </a:ext>
            </a:extLst>
          </p:cNvPr>
          <p:cNvGraphicFramePr/>
          <p:nvPr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3063609240"/>
              </p:ext>
            </p:extLst>
          </p:nvPr>
        </p:nvGraphicFramePr>
        <p:xfrm>
          <a:off x="7405688" y="4311650"/>
          <a:ext cx="4227512" cy="1443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7"/>
          </a:graphicData>
        </a:graphic>
      </p:graphicFrame>
      <p:sp useBgFill="1">
        <p:nvSpPr>
          <p:cNvPr id="303" name="Freeform: Shape 302">
            <a:extLst>
              <a:ext uri="{FF2B5EF4-FFF2-40B4-BE49-F238E27FC236}">
                <a16:creationId xmlns:a16="http://schemas.microsoft.com/office/drawing/2014/main" id="{9D2D7429-A0C8-255E-9291-2B0F9A590FD5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9691688" y="5408613"/>
            <a:ext cx="671513" cy="238126"/>
          </a:xfrm>
          <a:custGeom>
            <a:avLst/>
            <a:gdLst/>
            <a:ahLst/>
            <a:cxnLst/>
            <a:rect l="0" t="0" r="0" b="0"/>
            <a:pathLst>
              <a:path w="671513" h="238126">
                <a:moveTo>
                  <a:pt x="0" y="180975"/>
                </a:moveTo>
                <a:lnTo>
                  <a:pt x="671512" y="0"/>
                </a:lnTo>
                <a:lnTo>
                  <a:pt x="671512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7" name="Freeform: Shape 296">
            <a:extLst>
              <a:ext uri="{FF2B5EF4-FFF2-40B4-BE49-F238E27FC236}">
                <a16:creationId xmlns:a16="http://schemas.microsoft.com/office/drawing/2014/main" id="{A4B86D6D-DC7A-2AA7-72D6-1DBFDDC0B0F7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7659688" y="5408613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8" name="Freeform: Shape 287">
            <a:extLst>
              <a:ext uri="{FF2B5EF4-FFF2-40B4-BE49-F238E27FC236}">
                <a16:creationId xmlns:a16="http://schemas.microsoft.com/office/drawing/2014/main" id="{E2464ED1-6B84-0BB8-8E3A-5C3F537EAD8B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10706100" y="4419600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4" name="Freeform: Shape 293">
            <a:extLst>
              <a:ext uri="{FF2B5EF4-FFF2-40B4-BE49-F238E27FC236}">
                <a16:creationId xmlns:a16="http://schemas.microsoft.com/office/drawing/2014/main" id="{084B6AAF-B1A9-987F-065C-9763E190E324}"/>
              </a:ext>
            </a:extLst>
          </p:cNvPr>
          <p:cNvSpPr/>
          <p:nvPr>
            <p:custDataLst>
              <p:tags r:id="rId46"/>
            </p:custDataLst>
          </p:nvPr>
        </p:nvSpPr>
        <p:spPr bwMode="auto">
          <a:xfrm>
            <a:off x="10706100" y="4708525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0" name="Freeform: Shape 299">
            <a:extLst>
              <a:ext uri="{FF2B5EF4-FFF2-40B4-BE49-F238E27FC236}">
                <a16:creationId xmlns:a16="http://schemas.microsoft.com/office/drawing/2014/main" id="{3B6F2406-4CBA-13A3-ED5F-E4DAB896B10C}"/>
              </a:ext>
            </a:extLst>
          </p:cNvPr>
          <p:cNvSpPr/>
          <p:nvPr>
            <p:custDataLst>
              <p:tags r:id="rId47"/>
            </p:custDataLst>
          </p:nvPr>
        </p:nvSpPr>
        <p:spPr bwMode="auto">
          <a:xfrm>
            <a:off x="8675688" y="5408613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1" name="Freeform: Shape 290">
            <a:extLst>
              <a:ext uri="{FF2B5EF4-FFF2-40B4-BE49-F238E27FC236}">
                <a16:creationId xmlns:a16="http://schemas.microsoft.com/office/drawing/2014/main" id="{8D3DC014-72F6-F2E6-2B83-B5797620729A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9691688" y="4708525"/>
            <a:ext cx="671513" cy="238126"/>
          </a:xfrm>
          <a:custGeom>
            <a:avLst/>
            <a:gdLst/>
            <a:ahLst/>
            <a:cxnLst/>
            <a:rect l="0" t="0" r="0" b="0"/>
            <a:pathLst>
              <a:path w="671513" h="238126">
                <a:moveTo>
                  <a:pt x="0" y="180975"/>
                </a:moveTo>
                <a:lnTo>
                  <a:pt x="671512" y="0"/>
                </a:lnTo>
                <a:lnTo>
                  <a:pt x="671512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6" name="Freeform: Shape 305">
            <a:extLst>
              <a:ext uri="{FF2B5EF4-FFF2-40B4-BE49-F238E27FC236}">
                <a16:creationId xmlns:a16="http://schemas.microsoft.com/office/drawing/2014/main" id="{CFAA96B9-2970-D7D4-6A64-0354A91FC668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10706100" y="5408613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76F029F-4113-2CF4-8511-16AD08722248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10706100" y="447675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Freeform: Shape 288">
            <a:extLst>
              <a:ext uri="{FF2B5EF4-FFF2-40B4-BE49-F238E27FC236}">
                <a16:creationId xmlns:a16="http://schemas.microsoft.com/office/drawing/2014/main" id="{504AD5BF-3E70-70A0-5EBD-2BA45A464869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9691688" y="4708525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2AD67D01-B594-EC4E-6BEB-02B4F251ECBA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9691688" y="4765675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EB64A01C-08D2-950B-D650-421ED36E270E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10706100" y="4708525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10A76E09-13D4-B37A-A923-924858519505}"/>
              </a:ext>
            </a:extLst>
          </p:cNvPr>
          <p:cNvSpPr/>
          <p:nvPr>
            <p:custDataLst>
              <p:tags r:id="rId54"/>
            </p:custDataLst>
          </p:nvPr>
        </p:nvSpPr>
        <p:spPr bwMode="auto">
          <a:xfrm>
            <a:off x="10706100" y="4765675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E100128A-8269-B304-1D93-F07DF40A0214}"/>
              </a:ext>
            </a:extLst>
          </p:cNvPr>
          <p:cNvSpPr/>
          <p:nvPr>
            <p:custDataLst>
              <p:tags r:id="rId55"/>
            </p:custDataLst>
          </p:nvPr>
        </p:nvSpPr>
        <p:spPr bwMode="auto">
          <a:xfrm>
            <a:off x="7659688" y="540861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28D9DA7A-1D9B-8EE9-1ED0-EE6A8E5724F0}"/>
              </a:ext>
            </a:extLst>
          </p:cNvPr>
          <p:cNvSpPr/>
          <p:nvPr>
            <p:custDataLst>
              <p:tags r:id="rId56"/>
            </p:custDataLst>
          </p:nvPr>
        </p:nvSpPr>
        <p:spPr bwMode="auto">
          <a:xfrm>
            <a:off x="7659688" y="546576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Freeform: Shape 297">
            <a:extLst>
              <a:ext uri="{FF2B5EF4-FFF2-40B4-BE49-F238E27FC236}">
                <a16:creationId xmlns:a16="http://schemas.microsoft.com/office/drawing/2014/main" id="{4372D8AA-2D7D-2E51-F11C-B03DFA92BE98}"/>
              </a:ext>
            </a:extLst>
          </p:cNvPr>
          <p:cNvSpPr/>
          <p:nvPr>
            <p:custDataLst>
              <p:tags r:id="rId57"/>
            </p:custDataLst>
          </p:nvPr>
        </p:nvSpPr>
        <p:spPr bwMode="auto">
          <a:xfrm>
            <a:off x="8675688" y="540861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Freeform: Shape 298">
            <a:extLst>
              <a:ext uri="{FF2B5EF4-FFF2-40B4-BE49-F238E27FC236}">
                <a16:creationId xmlns:a16="http://schemas.microsoft.com/office/drawing/2014/main" id="{EB75094A-BC14-B384-C8EE-7543426F2D56}"/>
              </a:ext>
            </a:extLst>
          </p:cNvPr>
          <p:cNvSpPr/>
          <p:nvPr>
            <p:custDataLst>
              <p:tags r:id="rId58"/>
            </p:custDataLst>
          </p:nvPr>
        </p:nvSpPr>
        <p:spPr bwMode="auto">
          <a:xfrm>
            <a:off x="8675688" y="546576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Freeform: Shape 300">
            <a:extLst>
              <a:ext uri="{FF2B5EF4-FFF2-40B4-BE49-F238E27FC236}">
                <a16:creationId xmlns:a16="http://schemas.microsoft.com/office/drawing/2014/main" id="{57EA8311-8588-B91B-BF7D-E5F45918EC07}"/>
              </a:ext>
            </a:extLst>
          </p:cNvPr>
          <p:cNvSpPr/>
          <p:nvPr>
            <p:custDataLst>
              <p:tags r:id="rId59"/>
            </p:custDataLst>
          </p:nvPr>
        </p:nvSpPr>
        <p:spPr bwMode="auto">
          <a:xfrm>
            <a:off x="9691688" y="5408613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C31E9054-D822-33F5-F92D-8EEF14BB82EB}"/>
              </a:ext>
            </a:extLst>
          </p:cNvPr>
          <p:cNvSpPr/>
          <p:nvPr>
            <p:custDataLst>
              <p:tags r:id="rId60"/>
            </p:custDataLst>
          </p:nvPr>
        </p:nvSpPr>
        <p:spPr bwMode="auto">
          <a:xfrm>
            <a:off x="9691688" y="5465763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Freeform: Shape 303">
            <a:extLst>
              <a:ext uri="{FF2B5EF4-FFF2-40B4-BE49-F238E27FC236}">
                <a16:creationId xmlns:a16="http://schemas.microsoft.com/office/drawing/2014/main" id="{C91D3850-E174-E4A8-FE70-E147C654938F}"/>
              </a:ext>
            </a:extLst>
          </p:cNvPr>
          <p:cNvSpPr/>
          <p:nvPr>
            <p:custDataLst>
              <p:tags r:id="rId61"/>
            </p:custDataLst>
          </p:nvPr>
        </p:nvSpPr>
        <p:spPr bwMode="auto">
          <a:xfrm>
            <a:off x="10706100" y="540861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Freeform: Shape 304">
            <a:extLst>
              <a:ext uri="{FF2B5EF4-FFF2-40B4-BE49-F238E27FC236}">
                <a16:creationId xmlns:a16="http://schemas.microsoft.com/office/drawing/2014/main" id="{8B667760-264D-FBCE-5462-C5C123602DAE}"/>
              </a:ext>
            </a:extLst>
          </p:cNvPr>
          <p:cNvSpPr/>
          <p:nvPr>
            <p:custDataLst>
              <p:tags r:id="rId62"/>
            </p:custDataLst>
          </p:nvPr>
        </p:nvSpPr>
        <p:spPr bwMode="auto">
          <a:xfrm>
            <a:off x="10706100" y="546576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0CD33A29-63F1-088C-D0EA-93B58A314D7F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10706100" y="441960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6E38C8A-2B1B-C5C9-16BA-EBA95837E603}"/>
              </a:ext>
            </a:extLst>
          </p:cNvPr>
          <p:cNvCxnSpPr/>
          <p:nvPr>
            <p:custDataLst>
              <p:tags r:id="rId64"/>
            </p:custDataLst>
          </p:nvPr>
        </p:nvCxnSpPr>
        <p:spPr bwMode="auto">
          <a:xfrm>
            <a:off x="9012238" y="3983038"/>
            <a:ext cx="0" cy="7334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779F984F-7C1E-F741-EDD4-03EDC1D2FB04}"/>
              </a:ext>
            </a:extLst>
          </p:cNvPr>
          <p:cNvCxnSpPr/>
          <p:nvPr>
            <p:custDataLst>
              <p:tags r:id="rId65"/>
            </p:custDataLst>
          </p:nvPr>
        </p:nvCxnSpPr>
        <p:spPr bwMode="auto">
          <a:xfrm>
            <a:off x="10026650" y="3983038"/>
            <a:ext cx="0" cy="4445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644B294-37DE-BA24-D55E-672E31EF0381}"/>
              </a:ext>
            </a:extLst>
          </p:cNvPr>
          <p:cNvCxnSpPr/>
          <p:nvPr>
            <p:custDataLst>
              <p:tags r:id="rId66"/>
            </p:custDataLst>
          </p:nvPr>
        </p:nvCxnSpPr>
        <p:spPr bwMode="auto">
          <a:xfrm flipV="1">
            <a:off x="7996238" y="3983038"/>
            <a:ext cx="0" cy="1144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752E86EB-6F47-3FC9-960F-8A50344F9304}"/>
              </a:ext>
            </a:extLst>
          </p:cNvPr>
          <p:cNvCxnSpPr/>
          <p:nvPr>
            <p:custDataLst>
              <p:tags r:id="rId67"/>
            </p:custDataLst>
          </p:nvPr>
        </p:nvCxnSpPr>
        <p:spPr bwMode="auto">
          <a:xfrm>
            <a:off x="7996238" y="3983038"/>
            <a:ext cx="2365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6F0BF84B-7B26-0C37-9549-FADBD2CB8D66}"/>
              </a:ext>
            </a:extLst>
          </p:cNvPr>
          <p:cNvCxnSpPr/>
          <p:nvPr>
            <p:custDataLst>
              <p:tags r:id="rId68"/>
            </p:custDataLst>
          </p:nvPr>
        </p:nvCxnSpPr>
        <p:spPr bwMode="auto">
          <a:xfrm>
            <a:off x="8775700" y="3983038"/>
            <a:ext cx="4318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3566AC04-5861-4886-A518-1011BA5081D7}"/>
              </a:ext>
            </a:extLst>
          </p:cNvPr>
          <p:cNvCxnSpPr/>
          <p:nvPr>
            <p:custDataLst>
              <p:tags r:id="rId69"/>
            </p:custDataLst>
          </p:nvPr>
        </p:nvCxnSpPr>
        <p:spPr bwMode="auto">
          <a:xfrm>
            <a:off x="9831388" y="3983038"/>
            <a:ext cx="35083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79C29E2F-EFF8-9BA9-9ED2-C5E3928A2FCC}"/>
              </a:ext>
            </a:extLst>
          </p:cNvPr>
          <p:cNvCxnSpPr/>
          <p:nvPr>
            <p:custDataLst>
              <p:tags r:id="rId70"/>
            </p:custDataLst>
          </p:nvPr>
        </p:nvCxnSpPr>
        <p:spPr bwMode="auto">
          <a:xfrm>
            <a:off x="10887075" y="3983038"/>
            <a:ext cx="15557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2977954-822B-F1E0-CCF3-8C3268F78B97}"/>
              </a:ext>
            </a:extLst>
          </p:cNvPr>
          <p:cNvCxnSpPr/>
          <p:nvPr>
            <p:custDataLst>
              <p:tags r:id="rId71"/>
            </p:custDataLst>
          </p:nvPr>
        </p:nvCxnSpPr>
        <p:spPr bwMode="auto">
          <a:xfrm>
            <a:off x="11042650" y="3983038"/>
            <a:ext cx="0" cy="155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0F2D1617-8D6D-BAF8-5D5A-A2429882AB65}"/>
              </a:ext>
            </a:extLst>
          </p:cNvPr>
          <p:cNvSpPr>
            <a:spLocks noGrp="1"/>
          </p:cNvSpPr>
          <p:nvPr>
            <p:custDataLst>
              <p:tags r:id="rId72"/>
            </p:custDataLst>
          </p:nvPr>
        </p:nvSpPr>
        <p:spPr bwMode="auto">
          <a:xfrm>
            <a:off x="7400276" y="5718176"/>
            <a:ext cx="1098886" cy="15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CB3F2A2-4DD5-4E9D-8159-43F2B8A6910E}" type="datetime'In''cr''''eme''''''nta''l ''I''n''''''''''''v''est''me''n''t'">
              <a:rPr lang="en-US" altLang="en-US" sz="1600" smtClean="0"/>
              <a:pPr/>
              <a:t>Incremental Investment</a:t>
            </a:fld>
            <a:endParaRPr lang="en-US" sz="1600" dirty="0"/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4603821-D700-FD38-3E0F-96E157B70FED}"/>
              </a:ext>
            </a:extLst>
          </p:cNvPr>
          <p:cNvSpPr>
            <a:spLocks noGrp="1"/>
          </p:cNvSpPr>
          <p:nvPr>
            <p:custDataLst>
              <p:tags r:id="rId73"/>
            </p:custDataLst>
          </p:nvPr>
        </p:nvSpPr>
        <p:spPr bwMode="auto">
          <a:xfrm>
            <a:off x="8588781" y="5688977"/>
            <a:ext cx="906379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0B48082-DC65-4D91-A81C-2DC2A44F31F0}" type="datetime'''''''S''''a''vi''n''g''s'''' i''''''n'' ''a Y''''e''''ar'''">
              <a:rPr lang="en-US" altLang="en-US" sz="1600" smtClean="0"/>
              <a:pPr/>
              <a:t>Savings in a Year</a:t>
            </a:fld>
            <a:endParaRPr lang="en-US" sz="1600" dirty="0"/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76F04271-7F11-33F6-7926-11FBAE07C33B}"/>
              </a:ext>
            </a:extLst>
          </p:cNvPr>
          <p:cNvSpPr>
            <a:spLocks noGrp="1"/>
          </p:cNvSpPr>
          <p:nvPr>
            <p:custDataLst>
              <p:tags r:id="rId74"/>
            </p:custDataLst>
          </p:nvPr>
        </p:nvSpPr>
        <p:spPr bwMode="auto">
          <a:xfrm>
            <a:off x="9636690" y="5700883"/>
            <a:ext cx="82835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5979EA4-D1AC-4618-8C96-9687F538E7DD}" type="datetime'Sa''''''vin''''gs'' ''i''''''''''''''''n 5'' Ye''a''r''s'">
              <a:rPr lang="en-US" altLang="en-US" sz="1600" smtClean="0"/>
              <a:pPr/>
              <a:t>Savings in 5 Years</a:t>
            </a:fld>
            <a:endParaRPr lang="en-US" sz="1600" dirty="0"/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8E462EA2-C97D-51CB-5E91-748D4F119AD3}"/>
              </a:ext>
            </a:extLst>
          </p:cNvPr>
          <p:cNvSpPr>
            <a:spLocks noGrp="1"/>
          </p:cNvSpPr>
          <p:nvPr>
            <p:custDataLst>
              <p:tags r:id="rId75"/>
            </p:custDataLst>
          </p:nvPr>
        </p:nvSpPr>
        <p:spPr bwMode="auto">
          <a:xfrm>
            <a:off x="10574339" y="5718176"/>
            <a:ext cx="904874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ED4F5A5-CD95-4F06-AE8C-88207B350068}" type="datetime'Sa''v''i''ngs i''n'' ''''1''0'' ''Ye''a''r''''s'''''''">
              <a:rPr lang="en-US" altLang="en-US" sz="1600" smtClean="0"/>
              <a:pPr/>
              <a:t>Savings in 10 Years</a:t>
            </a:fld>
            <a:endParaRPr lang="en-US" sz="1600" dirty="0"/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258954E9-DD39-432E-C50D-D636541A1304}"/>
              </a:ext>
            </a:extLst>
          </p:cNvPr>
          <p:cNvSpPr>
            <a:spLocks noGrp="1"/>
          </p:cNvSpPr>
          <p:nvPr>
            <p:custDataLst>
              <p:tags r:id="rId76"/>
            </p:custDataLst>
          </p:nvPr>
        </p:nvSpPr>
        <p:spPr bwMode="gray">
          <a:xfrm>
            <a:off x="7827963" y="5165725"/>
            <a:ext cx="336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73F2B07-D100-4384-9732-1C6B9FB2DB80}" type="datetime'1''''''''''''''4''''''''''''''''''''''1'''''''''''''''">
              <a:rPr lang="en-US" altLang="en-US" sz="1600" smtClean="0"/>
              <a:pPr/>
              <a:t>141</a:t>
            </a:fld>
            <a:endParaRPr lang="en-US" sz="1600" dirty="0"/>
          </a:p>
        </p:txBody>
      </p:sp>
      <p:sp>
        <p:nvSpPr>
          <p:cNvPr id="126" name="Text Placeholder 2">
            <a:extLst>
              <a:ext uri="{FF2B5EF4-FFF2-40B4-BE49-F238E27FC236}">
                <a16:creationId xmlns:a16="http://schemas.microsoft.com/office/drawing/2014/main" id="{99D72DF5-7CF2-64F4-77CE-ED02BE2DEBE1}"/>
              </a:ext>
            </a:extLst>
          </p:cNvPr>
          <p:cNvSpPr>
            <a:spLocks noGrp="1"/>
          </p:cNvSpPr>
          <p:nvPr>
            <p:custDataLst>
              <p:tags r:id="rId77"/>
            </p:custDataLst>
          </p:nvPr>
        </p:nvSpPr>
        <p:spPr bwMode="gray">
          <a:xfrm>
            <a:off x="8843963" y="4754563"/>
            <a:ext cx="336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2275170-E209-4DF4-977C-CA8CD5DD4FBA}" type="datetime'''''''''''''1''''''''''''''''''''''''''6''3'''''''''''''''''">
              <a:rPr lang="en-US" altLang="en-US" sz="1600" smtClean="0"/>
              <a:pPr/>
              <a:t>163</a:t>
            </a:fld>
            <a:endParaRPr lang="en-US" sz="1600" dirty="0"/>
          </a:p>
        </p:txBody>
      </p:sp>
      <p:sp>
        <p:nvSpPr>
          <p:cNvPr id="123" name="Text Placeholder 2">
            <a:extLst>
              <a:ext uri="{FF2B5EF4-FFF2-40B4-BE49-F238E27FC236}">
                <a16:creationId xmlns:a16="http://schemas.microsoft.com/office/drawing/2014/main" id="{446DE218-B9DD-3FB7-3C9B-76AFB5C27B42}"/>
              </a:ext>
            </a:extLst>
          </p:cNvPr>
          <p:cNvSpPr>
            <a:spLocks noGrp="1"/>
          </p:cNvSpPr>
          <p:nvPr>
            <p:custDataLst>
              <p:tags r:id="rId78"/>
            </p:custDataLst>
          </p:nvPr>
        </p:nvSpPr>
        <p:spPr bwMode="gray">
          <a:xfrm>
            <a:off x="9858375" y="4465638"/>
            <a:ext cx="336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C19CC73-5680-489F-8789-3D2F0A4C77FC}" type="datetime'''''''''''''''''8''''''''''''1''''''''7'''''''''''''''''">
              <a:rPr lang="en-US" altLang="en-US" sz="1600" smtClean="0"/>
              <a:pPr/>
              <a:t>817</a:t>
            </a:fld>
            <a:endParaRPr lang="en-US" sz="1600" dirty="0"/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3A459740-66D4-6B38-58BD-39B4492C6B1C}"/>
              </a:ext>
            </a:extLst>
          </p:cNvPr>
          <p:cNvSpPr>
            <a:spLocks noGrp="1"/>
          </p:cNvSpPr>
          <p:nvPr>
            <p:custDataLst>
              <p:tags r:id="rId79"/>
            </p:custDataLst>
          </p:nvPr>
        </p:nvSpPr>
        <p:spPr bwMode="gray">
          <a:xfrm>
            <a:off x="10826750" y="4176713"/>
            <a:ext cx="4318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32E2BF2-FEAE-4ABB-901D-A08AC14DABAA}" type="datetime'''''''''''''''''''''''''''''1''6''''3''4'''''''''''">
              <a:rPr lang="en-US" altLang="en-US" sz="1600" smtClean="0"/>
              <a:pPr/>
              <a:t>1634</a:t>
            </a:fld>
            <a:endParaRPr lang="en-US" sz="1600" dirty="0"/>
          </a:p>
        </p:txBody>
      </p:sp>
      <p:sp>
        <p:nvSpPr>
          <p:cNvPr id="128" name="Text Placeholder 2">
            <a:extLst>
              <a:ext uri="{FF2B5EF4-FFF2-40B4-BE49-F238E27FC236}">
                <a16:creationId xmlns:a16="http://schemas.microsoft.com/office/drawing/2014/main" id="{A244304A-2359-E06E-D29B-254EDA4F71A4}"/>
              </a:ext>
            </a:extLst>
          </p:cNvPr>
          <p:cNvSpPr>
            <a:spLocks noGrp="1"/>
          </p:cNvSpPr>
          <p:nvPr>
            <p:custDataLst>
              <p:tags r:id="rId80"/>
            </p:custDataLst>
          </p:nvPr>
        </p:nvSpPr>
        <p:spPr bwMode="auto">
          <a:xfrm>
            <a:off x="8156576" y="3865563"/>
            <a:ext cx="6969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A23A729-0DED-4CF5-B9D8-DE8C2A069A90}" type="datetime'''+''''16''''''''.''''''''''0''''''''''''''''''''''''%'''''">
              <a:rPr lang="en-US" altLang="en-US" sz="1200" smtClean="0">
                <a:effectLst/>
              </a:rPr>
              <a:pPr/>
              <a:t>+16.0%</a:t>
            </a:fld>
            <a:endParaRPr lang="en-US" sz="1200" dirty="0"/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5B1FC4E1-EA43-AEA5-742D-592163928CEB}"/>
              </a:ext>
            </a:extLst>
          </p:cNvPr>
          <p:cNvSpPr>
            <a:spLocks noGrp="1"/>
          </p:cNvSpPr>
          <p:nvPr>
            <p:custDataLst>
              <p:tags r:id="rId81"/>
            </p:custDataLst>
          </p:nvPr>
        </p:nvSpPr>
        <p:spPr bwMode="auto">
          <a:xfrm>
            <a:off x="9113838" y="3865563"/>
            <a:ext cx="8112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08F022D-D4CB-4A88-BAB3-BC8DC38E19B5}" type="datetime'+''''''4''7''''''''''''''''9''''''''''''''.''''8''''''''''''%'">
              <a:rPr lang="en-US" altLang="en-US" sz="1200" smtClean="0"/>
              <a:pPr/>
              <a:t>+479.8%</a:t>
            </a:fld>
            <a:endParaRPr lang="en-US" sz="1200" dirty="0"/>
          </a:p>
        </p:txBody>
      </p:sp>
      <p:sp>
        <p:nvSpPr>
          <p:cNvPr id="130" name="Text Placeholder 2">
            <a:extLst>
              <a:ext uri="{FF2B5EF4-FFF2-40B4-BE49-F238E27FC236}">
                <a16:creationId xmlns:a16="http://schemas.microsoft.com/office/drawing/2014/main" id="{59FD8B31-B69D-8E87-FDB2-9FFAB2E0ED80}"/>
              </a:ext>
            </a:extLst>
          </p:cNvPr>
          <p:cNvSpPr>
            <a:spLocks noGrp="1"/>
          </p:cNvSpPr>
          <p:nvPr>
            <p:custDataLst>
              <p:tags r:id="rId82"/>
            </p:custDataLst>
          </p:nvPr>
        </p:nvSpPr>
        <p:spPr bwMode="auto">
          <a:xfrm>
            <a:off x="10072688" y="3865563"/>
            <a:ext cx="9255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96F2762-3F70-4CB6-B008-5BD1590D5402}" type="datetime'''+''1''0''5''''''''9.''''''7''''''''''''''''''''''''''%'">
              <a:rPr lang="en-US" altLang="en-US" sz="1200" smtClean="0">
                <a:effectLst/>
              </a:rPr>
              <a:pPr/>
              <a:t>+1059.7%</a:t>
            </a:fld>
            <a:endParaRPr lang="en-US" sz="1200" dirty="0"/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4C3F1B18-E8C9-3593-F16F-72E65DCE4EA5}"/>
              </a:ext>
            </a:extLst>
          </p:cNvPr>
          <p:cNvSpPr txBox="1"/>
          <p:nvPr/>
        </p:nvSpPr>
        <p:spPr>
          <a:xfrm>
            <a:off x="2716209" y="2035176"/>
            <a:ext cx="4464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Investment IE2 		– 450 L</a:t>
            </a:r>
          </a:p>
          <a:p>
            <a:r>
              <a:rPr lang="en-US" dirty="0"/>
              <a:t>Investment IE3 		-  492 L</a:t>
            </a:r>
          </a:p>
          <a:p>
            <a:r>
              <a:rPr lang="en-US" dirty="0"/>
              <a:t>Incremental Investment         -    42 L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2990-886D-9DCC-5DD7-E9CB92205407}"/>
              </a:ext>
            </a:extLst>
          </p:cNvPr>
          <p:cNvSpPr txBox="1"/>
          <p:nvPr/>
        </p:nvSpPr>
        <p:spPr>
          <a:xfrm>
            <a:off x="2724130" y="4543981"/>
            <a:ext cx="4464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Investment IE2 		– 450 L</a:t>
            </a:r>
          </a:p>
          <a:p>
            <a:r>
              <a:rPr lang="en-US" dirty="0"/>
              <a:t>Investment IE4 		-  591 L</a:t>
            </a:r>
          </a:p>
          <a:p>
            <a:r>
              <a:rPr lang="en-US" dirty="0"/>
              <a:t>Incremental Investment	-  141 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69D321-2644-36B9-AEA4-523480BF5E94}"/>
              </a:ext>
            </a:extLst>
          </p:cNvPr>
          <p:cNvGrpSpPr/>
          <p:nvPr/>
        </p:nvGrpSpPr>
        <p:grpSpPr>
          <a:xfrm>
            <a:off x="138546" y="1238250"/>
            <a:ext cx="2486591" cy="4979669"/>
            <a:chOff x="380644" y="1238250"/>
            <a:chExt cx="2244481" cy="49796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8000C0-B35E-8FD1-BD34-05CF3962A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>
              <a:off x="395052" y="1238250"/>
              <a:ext cx="2219559" cy="4979669"/>
            </a:xfrm>
            <a:prstGeom prst="rect">
              <a:avLst/>
            </a:prstGeom>
          </p:spPr>
        </p:pic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76C52132-8982-42C4-50E9-468A985FB3E1}"/>
                </a:ext>
              </a:extLst>
            </p:cNvPr>
            <p:cNvSpPr txBox="1"/>
            <p:nvPr/>
          </p:nvSpPr>
          <p:spPr>
            <a:xfrm>
              <a:off x="380644" y="3108324"/>
              <a:ext cx="2244481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Total Power – 15.1 MW </a:t>
              </a:r>
            </a:p>
          </p:txBody>
        </p:sp>
      </p:grpSp>
      <p:sp>
        <p:nvSpPr>
          <p:cNvPr id="331" name="Rectangle 330">
            <a:extLst>
              <a:ext uri="{FF2B5EF4-FFF2-40B4-BE49-F238E27FC236}">
                <a16:creationId xmlns:a16="http://schemas.microsoft.com/office/drawing/2014/main" id="{ABD365CF-B9D1-AA0F-A3C5-D02C71A35B31}"/>
              </a:ext>
            </a:extLst>
          </p:cNvPr>
          <p:cNvSpPr/>
          <p:nvPr/>
        </p:nvSpPr>
        <p:spPr>
          <a:xfrm>
            <a:off x="7297705" y="1249475"/>
            <a:ext cx="4491343" cy="23731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030A84B4-30DD-3F30-3EC2-79B5D4C70A01}"/>
              </a:ext>
            </a:extLst>
          </p:cNvPr>
          <p:cNvSpPr/>
          <p:nvPr/>
        </p:nvSpPr>
        <p:spPr>
          <a:xfrm>
            <a:off x="7297705" y="3748091"/>
            <a:ext cx="4491343" cy="25532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965F50EB-18B9-4214-39BF-2C4A1C209E85}"/>
              </a:ext>
            </a:extLst>
          </p:cNvPr>
          <p:cNvSpPr txBox="1"/>
          <p:nvPr/>
        </p:nvSpPr>
        <p:spPr>
          <a:xfrm>
            <a:off x="7255488" y="1246218"/>
            <a:ext cx="822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Value In Lacs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D8E359E3-8E7D-F988-65C1-F04302AC0830}"/>
              </a:ext>
            </a:extLst>
          </p:cNvPr>
          <p:cNvSpPr txBox="1"/>
          <p:nvPr/>
        </p:nvSpPr>
        <p:spPr>
          <a:xfrm>
            <a:off x="7262329" y="3748091"/>
            <a:ext cx="822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Value In Lacs</a:t>
            </a: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DAAF74E7-7534-A14C-8B7A-3A39E7013719}"/>
              </a:ext>
            </a:extLst>
          </p:cNvPr>
          <p:cNvSpPr/>
          <p:nvPr/>
        </p:nvSpPr>
        <p:spPr>
          <a:xfrm>
            <a:off x="2687179" y="3730618"/>
            <a:ext cx="9099510" cy="2725995"/>
          </a:xfrm>
          <a:prstGeom prst="rect">
            <a:avLst/>
          </a:prstGeom>
          <a:solidFill>
            <a:srgbClr val="0E28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548C5C-30BA-4BB2-D18B-B3B6177BFB28}"/>
              </a:ext>
            </a:extLst>
          </p:cNvPr>
          <p:cNvSpPr txBox="1"/>
          <p:nvPr/>
        </p:nvSpPr>
        <p:spPr>
          <a:xfrm>
            <a:off x="7416791" y="3108324"/>
            <a:ext cx="1427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CB3F2A2-4DD5-4E9D-8159-43F2B8A6910E}" type="datetime'In''cr''''eme''''''nta''l ''I''n''''''''''''v''est''me''n''t'">
              <a:rPr lang="en-US" altLang="en-US" sz="1600" smtClean="0"/>
              <a:pPr/>
              <a:t>Incremental Investment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552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9A68D66-954F-790E-BAB9-09D5D85C10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3857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4" progId="TCLayout.ActiveDocument.1">
                  <p:embed/>
                </p:oleObj>
              </mc:Choice>
              <mc:Fallback>
                <p:oleObj name="think-cell Slide" r:id="rId12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A68D66-954F-790E-BAB9-09D5D85C1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5">
            <a:extLst>
              <a:ext uri="{FF2B5EF4-FFF2-40B4-BE49-F238E27FC236}">
                <a16:creationId xmlns:a16="http://schemas.microsoft.com/office/drawing/2014/main" id="{A24D5DA5-C451-0E94-90A8-00AF253A380B}"/>
              </a:ext>
            </a:extLst>
          </p:cNvPr>
          <p:cNvSpPr txBox="1">
            <a:spLocks/>
          </p:cNvSpPr>
          <p:nvPr/>
        </p:nvSpPr>
        <p:spPr>
          <a:xfrm>
            <a:off x="710342" y="457868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Case Study – 400 TPD Integrated Paper Mill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1C68C96-9533-06BE-E489-B0BE6A11D17E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6143034"/>
              </p:ext>
            </p:extLst>
          </p:nvPr>
        </p:nvGraphicFramePr>
        <p:xfrm>
          <a:off x="3073400" y="1408113"/>
          <a:ext cx="3492500" cy="233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3611563" y="3492500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8EB9872-EF0D-4034-BEEF-28B444A2C9EA}" type="datetime'I''''''E''3'''' ''''Vs'''''''' ''''''I''E''''''''''2'">
              <a:rPr lang="en-US" altLang="en-US" sz="1800" smtClean="0"/>
              <a:pPr/>
              <a:t>IE3 Vs IE2</a:t>
            </a:fld>
            <a:endParaRPr lang="en-US" sz="1800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DC780830-5C60-4C62-CC31-37E6769603A8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5275263" y="3492500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944B8F1-5C02-49F3-983C-815AB2B04D15}" type="datetime'''''''''I''E''''4 ''''V''''s ''''''''''''''I''''''E''''''2'''">
              <a:rPr lang="en-US" altLang="en-US" sz="1800" smtClean="0"/>
              <a:pPr/>
              <a:t>IE4 Vs IE2</a:t>
            </a:fld>
            <a:endParaRPr lang="en-US" sz="1800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00CF86B-67C0-4E51-B972-D29EE5E37C51}"/>
              </a:ext>
            </a:extLst>
          </p:cNvPr>
          <p:cNvSpPr/>
          <p:nvPr/>
        </p:nvSpPr>
        <p:spPr>
          <a:xfrm>
            <a:off x="3021013" y="1279525"/>
            <a:ext cx="3198812" cy="268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Annual Energy Saving (MWh)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A68254B-A7A3-550E-ED0C-97A8672EEE3F}"/>
              </a:ext>
            </a:extLst>
          </p:cNvPr>
          <p:cNvSpPr/>
          <p:nvPr/>
        </p:nvSpPr>
        <p:spPr>
          <a:xfrm>
            <a:off x="8037499" y="1281113"/>
            <a:ext cx="3379788" cy="27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Annual CO</a:t>
            </a:r>
            <a:r>
              <a:rPr lang="en-US" baseline="-25000" dirty="0"/>
              <a:t>2</a:t>
            </a:r>
            <a:r>
              <a:rPr lang="en-US" dirty="0"/>
              <a:t> reduction (Ton)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BB5F5B02-6C88-CC8A-C249-6CF7B22860C9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500520810"/>
              </p:ext>
            </p:extLst>
          </p:nvPr>
        </p:nvGraphicFramePr>
        <p:xfrm>
          <a:off x="7947025" y="1408113"/>
          <a:ext cx="3492500" cy="233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9F7437CD-F86D-22FA-4A02-A71E27A182CA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8485188" y="3492500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5D32388-8A1E-4345-9C97-59F8A1C4A3ED}" type="datetime'''''''''''''''I''E3'''''''' ''V''''''s'''''' I''E2'''''''''">
              <a:rPr lang="en-US" altLang="en-US" sz="1800" smtClean="0"/>
              <a:pPr/>
              <a:t>IE3 Vs IE2</a:t>
            </a:fld>
            <a:endParaRPr lang="en-US" sz="1800" dirty="0"/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7D694B71-524C-E64D-B2BB-FC49AD82C8A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0148888" y="3492500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8C0E1F7-2BFB-4DF7-B1D2-D9AC69D11552}" type="datetime'''I''E''''4'' ''V''''''s'''' ''''''IE''''''''''2'''">
              <a:rPr lang="en-US" altLang="en-US" sz="1800" smtClean="0"/>
              <a:pPr/>
              <a:t>IE4 Vs IE2</a:t>
            </a:fld>
            <a:endParaRPr lang="en-US" sz="1800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3302DF9-62C5-C416-44BC-FCA7F189C0A6}"/>
              </a:ext>
            </a:extLst>
          </p:cNvPr>
          <p:cNvSpPr/>
          <p:nvPr/>
        </p:nvSpPr>
        <p:spPr>
          <a:xfrm>
            <a:off x="5039351" y="3867150"/>
            <a:ext cx="3565525" cy="320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Payback</a:t>
            </a:r>
            <a:r>
              <a:rPr lang="en-US" sz="1600" dirty="0"/>
              <a:t>  Period for </a:t>
            </a:r>
          </a:p>
          <a:p>
            <a:pPr algn="ctr"/>
            <a:r>
              <a:rPr lang="en-US" sz="1600" dirty="0"/>
              <a:t>Incremental investment (Months)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B0B09BC5-014B-02E6-7C77-44E30578B038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512098023"/>
              </p:ext>
            </p:extLst>
          </p:nvPr>
        </p:nvGraphicFramePr>
        <p:xfrm>
          <a:off x="5210175" y="4035425"/>
          <a:ext cx="3492500" cy="227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37" name="Text Placeholder 2">
            <a:extLst>
              <a:ext uri="{FF2B5EF4-FFF2-40B4-BE49-F238E27FC236}">
                <a16:creationId xmlns:a16="http://schemas.microsoft.com/office/drawing/2014/main" id="{382273F7-89C1-9E80-B64A-AE0A3437BC1D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748338" y="6057900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922F32E-F5F7-4147-B225-741B135A5A93}" type="datetime'IE''3'''''''''''''''' ''''V''s I''''E''2'">
              <a:rPr lang="en-US" altLang="en-US" sz="1800" smtClean="0"/>
              <a:pPr/>
              <a:t>IE3 Vs IE2</a:t>
            </a:fld>
            <a:endParaRPr lang="en-US" sz="1800" dirty="0"/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F00D1952-65A5-7A33-3DBC-1059750EBA8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7412038" y="6057900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5CB1DAB-F9C7-4395-A3C2-723FE2E71A07}" type="datetime'''I''''''E''4'''''''''''' ''V''''''s ''''I''''''''''''''E''2'">
              <a:rPr lang="en-US" altLang="en-US" sz="1800" smtClean="0"/>
              <a:pPr/>
              <a:t>IE4 Vs IE2</a:t>
            </a:fld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404F24-D53E-9AC1-5328-C328FD2D723A}"/>
              </a:ext>
            </a:extLst>
          </p:cNvPr>
          <p:cNvSpPr/>
          <p:nvPr/>
        </p:nvSpPr>
        <p:spPr>
          <a:xfrm>
            <a:off x="5030932" y="3701380"/>
            <a:ext cx="3802063" cy="2879045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A76486-F0B1-6CDE-D7AE-966F2304ADD4}"/>
              </a:ext>
            </a:extLst>
          </p:cNvPr>
          <p:cNvSpPr/>
          <p:nvPr/>
        </p:nvSpPr>
        <p:spPr>
          <a:xfrm>
            <a:off x="7817313" y="1131733"/>
            <a:ext cx="3820160" cy="2587507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rge Nature Tree PNG Image - PurePNG | Free transparent CC0 PNG Image ...">
            <a:extLst>
              <a:ext uri="{FF2B5EF4-FFF2-40B4-BE49-F238E27FC236}">
                <a16:creationId xmlns:a16="http://schemas.microsoft.com/office/drawing/2014/main" id="{491343F7-F257-CB86-8B39-7CD73B069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2332094"/>
            <a:ext cx="1892300" cy="10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22135C-1006-C677-2BC8-FD2C33B3191C}"/>
              </a:ext>
            </a:extLst>
          </p:cNvPr>
          <p:cNvSpPr/>
          <p:nvPr/>
        </p:nvSpPr>
        <p:spPr>
          <a:xfrm>
            <a:off x="8286750" y="2606675"/>
            <a:ext cx="1146175" cy="23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30,457</a:t>
            </a:r>
          </a:p>
        </p:txBody>
      </p:sp>
      <p:pic>
        <p:nvPicPr>
          <p:cNvPr id="12" name="Picture 11" descr="Large Nature Tree PNG Image - PurePNG | Free transparent CC0 PNG Image ...">
            <a:extLst>
              <a:ext uri="{FF2B5EF4-FFF2-40B4-BE49-F238E27FC236}">
                <a16:creationId xmlns:a16="http://schemas.microsoft.com/office/drawing/2014/main" id="{C763A4DA-5715-5D64-117E-FBA1E17C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2094793"/>
            <a:ext cx="1892300" cy="10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862E21-BB43-1F3B-01A0-16EF56E288C6}"/>
              </a:ext>
            </a:extLst>
          </p:cNvPr>
          <p:cNvSpPr/>
          <p:nvPr/>
        </p:nvSpPr>
        <p:spPr>
          <a:xfrm>
            <a:off x="9983788" y="2352675"/>
            <a:ext cx="1146175" cy="23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59,331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42A2B7-763C-9473-BBD4-95D81201B84C}"/>
              </a:ext>
            </a:extLst>
          </p:cNvPr>
          <p:cNvSpPr txBox="1"/>
          <p:nvPr/>
        </p:nvSpPr>
        <p:spPr>
          <a:xfrm>
            <a:off x="138546" y="3108324"/>
            <a:ext cx="248659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Power – 15.1 MW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0BA98F-79FF-6285-F01E-86C32E0451FE}"/>
              </a:ext>
            </a:extLst>
          </p:cNvPr>
          <p:cNvGrpSpPr/>
          <p:nvPr/>
        </p:nvGrpSpPr>
        <p:grpSpPr>
          <a:xfrm>
            <a:off x="138546" y="1238250"/>
            <a:ext cx="2486591" cy="4979669"/>
            <a:chOff x="380644" y="1238250"/>
            <a:chExt cx="2244481" cy="49796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62CFEBB-E9C4-0ED1-36B6-CDEF74D7D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052" y="1238250"/>
              <a:ext cx="2219559" cy="49796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397C5E-013B-2A9A-D99D-BC9825C21FBF}"/>
                </a:ext>
              </a:extLst>
            </p:cNvPr>
            <p:cNvSpPr txBox="1"/>
            <p:nvPr/>
          </p:nvSpPr>
          <p:spPr>
            <a:xfrm>
              <a:off x="380644" y="3108324"/>
              <a:ext cx="2244481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Total Power – 15.1 MW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79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9A68D66-954F-790E-BAB9-09D5D85C10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5343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5" imgW="395" imgH="394" progId="TCLayout.ActiveDocument.1">
                  <p:embed/>
                </p:oleObj>
              </mc:Choice>
              <mc:Fallback>
                <p:oleObj name="think-cell Slide" r:id="rId85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A68D66-954F-790E-BAB9-09D5D85C1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9" name="Rectangle 318">
            <a:extLst>
              <a:ext uri="{FF2B5EF4-FFF2-40B4-BE49-F238E27FC236}">
                <a16:creationId xmlns:a16="http://schemas.microsoft.com/office/drawing/2014/main" id="{B2505077-63A9-2625-E115-850EB250F814}"/>
              </a:ext>
            </a:extLst>
          </p:cNvPr>
          <p:cNvSpPr/>
          <p:nvPr/>
        </p:nvSpPr>
        <p:spPr>
          <a:xfrm>
            <a:off x="2689538" y="3718551"/>
            <a:ext cx="4491343" cy="2499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FAD8CDD-E013-E1D4-E020-44419DEA339F}"/>
              </a:ext>
            </a:extLst>
          </p:cNvPr>
          <p:cNvSpPr/>
          <p:nvPr/>
        </p:nvSpPr>
        <p:spPr>
          <a:xfrm>
            <a:off x="2696840" y="1238250"/>
            <a:ext cx="4491343" cy="23844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24D5DA5-C451-0E94-90A8-00AF253A380B}"/>
              </a:ext>
            </a:extLst>
          </p:cNvPr>
          <p:cNvSpPr txBox="1">
            <a:spLocks/>
          </p:cNvSpPr>
          <p:nvPr/>
        </p:nvSpPr>
        <p:spPr>
          <a:xfrm>
            <a:off x="710342" y="457868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Case Study – 150 TPD waste paper based mill</a:t>
            </a:r>
          </a:p>
        </p:txBody>
      </p:sp>
      <p:graphicFrame>
        <p:nvGraphicFramePr>
          <p:cNvPr id="66" name="Chart 65">
            <a:extLst>
              <a:ext uri="{FF2B5EF4-FFF2-40B4-BE49-F238E27FC236}">
                <a16:creationId xmlns:a16="http://schemas.microsoft.com/office/drawing/2014/main" id="{839AA429-04DA-786A-6B6A-282F006CCBB0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53343"/>
              </p:ext>
            </p:extLst>
          </p:nvPr>
        </p:nvGraphicFramePr>
        <p:xfrm>
          <a:off x="7405688" y="1790700"/>
          <a:ext cx="4227512" cy="144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7"/>
          </a:graphicData>
        </a:graphic>
      </p:graphicFrame>
      <p:sp useBgFill="1">
        <p:nvSpPr>
          <p:cNvPr id="253" name="Freeform: Shape 252">
            <a:extLst>
              <a:ext uri="{FF2B5EF4-FFF2-40B4-BE49-F238E27FC236}">
                <a16:creationId xmlns:a16="http://schemas.microsoft.com/office/drawing/2014/main" id="{9C57D117-7DF4-F910-A1EB-71CC020F733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7659688" y="2889250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0" name="Freeform: Shape 249">
            <a:extLst>
              <a:ext uri="{FF2B5EF4-FFF2-40B4-BE49-F238E27FC236}">
                <a16:creationId xmlns:a16="http://schemas.microsoft.com/office/drawing/2014/main" id="{9EE96F41-AF4F-F2E7-4891-7B4A283E5890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0706100" y="2187575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5" name="Freeform: Shape 244">
            <a:extLst>
              <a:ext uri="{FF2B5EF4-FFF2-40B4-BE49-F238E27FC236}">
                <a16:creationId xmlns:a16="http://schemas.microsoft.com/office/drawing/2014/main" id="{AA194199-216D-F186-88D3-D9F2A6279C95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9691688" y="2187575"/>
            <a:ext cx="671513" cy="238126"/>
          </a:xfrm>
          <a:custGeom>
            <a:avLst/>
            <a:gdLst/>
            <a:ahLst/>
            <a:cxnLst/>
            <a:rect l="0" t="0" r="0" b="0"/>
            <a:pathLst>
              <a:path w="671513" h="238126">
                <a:moveTo>
                  <a:pt x="0" y="180975"/>
                </a:moveTo>
                <a:lnTo>
                  <a:pt x="671512" y="0"/>
                </a:lnTo>
                <a:lnTo>
                  <a:pt x="671512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0" name="Freeform: Shape 239">
            <a:extLst>
              <a:ext uri="{FF2B5EF4-FFF2-40B4-BE49-F238E27FC236}">
                <a16:creationId xmlns:a16="http://schemas.microsoft.com/office/drawing/2014/main" id="{3E2FFF66-37A7-3F7B-66C1-78779AC3CD99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706100" y="1898650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ED6AD2BC-C3EC-A535-C7E2-A26C1CF401E0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706100" y="2889250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A82DE39F-D15D-6490-53FA-1A701172D0B0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9691688" y="2889250"/>
            <a:ext cx="671513" cy="238126"/>
          </a:xfrm>
          <a:custGeom>
            <a:avLst/>
            <a:gdLst/>
            <a:ahLst/>
            <a:cxnLst/>
            <a:rect l="0" t="0" r="0" b="0"/>
            <a:pathLst>
              <a:path w="671513" h="238126">
                <a:moveTo>
                  <a:pt x="0" y="180975"/>
                </a:moveTo>
                <a:lnTo>
                  <a:pt x="671512" y="0"/>
                </a:lnTo>
                <a:lnTo>
                  <a:pt x="671512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FCF4C030-AF8B-F87B-8505-F2F567BF5A9F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8675688" y="2889250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40BF0CFD-C0E6-3CC3-362C-90A52321D2A4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9691688" y="2244725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5D39E294-8A45-5258-4087-B74CF91B91DE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10706100" y="2187575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Freeform: Shape 246">
            <a:extLst>
              <a:ext uri="{FF2B5EF4-FFF2-40B4-BE49-F238E27FC236}">
                <a16:creationId xmlns:a16="http://schemas.microsoft.com/office/drawing/2014/main" id="{6741B21B-A081-450E-5744-52087F9B2786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10706100" y="2244725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52E61E18-6D60-3190-0C03-9EC6CA9B7809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7659688" y="288925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BE9811C2-3DE8-CBF7-0F84-837DEF948301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7659688" y="294640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FB3FEF7B-5585-987A-93E6-5D4E8AC33047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8675688" y="288925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34E73E66-E38E-99B6-5886-88EA4A63ECDC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8675688" y="294640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5E09476-66EB-8A8E-F77A-00BD1EDC5CDA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9691688" y="2889250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DA0967-BF10-B818-529A-35AFD8E59862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9691688" y="2946400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CE43CBF-2721-98B9-FC33-C0E4EC87D0CC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10706100" y="288925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C476DDC-ADA3-8ECA-D21C-EE142BCBC026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10706100" y="294640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93E00ED9-E355-CDBE-603B-38870660F195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10706100" y="189865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7667DD50-DC9D-313A-3C8D-4853CFCADF9F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0706100" y="195580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CC4755B5-9980-534A-BB8F-2E3D229BDBB9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9691688" y="2187575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09BDA738-9562-44EA-C270-38C745D0A957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>
            <a:off x="9012238" y="1462088"/>
            <a:ext cx="0" cy="7334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5B1405BB-A09A-F73D-8DF7-3728CB000D5D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10026650" y="1462088"/>
            <a:ext cx="0" cy="4445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2CE76CD-0F4D-7CFD-64CA-75A992BA0FB6}"/>
              </a:ext>
            </a:extLst>
          </p:cNvPr>
          <p:cNvCxnSpPr/>
          <p:nvPr>
            <p:custDataLst>
              <p:tags r:id="rId26"/>
            </p:custDataLst>
          </p:nvPr>
        </p:nvCxnSpPr>
        <p:spPr bwMode="auto">
          <a:xfrm flipV="1">
            <a:off x="7996238" y="1462088"/>
            <a:ext cx="0" cy="11461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2803081-D14E-25D9-7258-0E9E1451C5A9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>
            <a:off x="7996238" y="1462088"/>
            <a:ext cx="2365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F4C26F-AAE8-D42C-5A50-1FED8C2BFC34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>
            <a:off x="8775700" y="1462088"/>
            <a:ext cx="4318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25069F-EABC-B45C-91C4-B746339B9C0C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>
            <a:off x="11042650" y="1462088"/>
            <a:ext cx="0" cy="155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64B687E6-73E0-CBA4-C2D6-BA264A132AB5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>
            <a:off x="10887075" y="1462088"/>
            <a:ext cx="15557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8369CEF2-5312-3573-DB8A-AFB31E3D7F4B}"/>
              </a:ext>
            </a:extLst>
          </p:cNvPr>
          <p:cNvCxnSpPr/>
          <p:nvPr>
            <p:custDataLst>
              <p:tags r:id="rId31"/>
            </p:custDataLst>
          </p:nvPr>
        </p:nvCxnSpPr>
        <p:spPr bwMode="auto">
          <a:xfrm>
            <a:off x="9831388" y="1462088"/>
            <a:ext cx="35083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8655050" y="3188343"/>
            <a:ext cx="955675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B957C07-C36D-4649-B6C5-0AA7D6D99753}" type="datetime'''''S''''''avings'''' ''in'''' a'''''' Ye''''''a''r'''">
              <a:rPr lang="en-US" altLang="en-US" sz="16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Savings in a Year</a:t>
            </a:fld>
            <a:endParaRPr lang="en-US" sz="160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9685732" y="3198813"/>
            <a:ext cx="920384" cy="30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AC58BA7-B04B-4E91-B758-9949AA0EA04D}" type="datetime'Sav''''i''n''''''''''gs'''''''' i''''''''n ''5 ''Y''''''ears'">
              <a:rPr lang="en-US" altLang="en-US" sz="16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Savings in 5 Years</a:t>
            </a:fld>
            <a:endParaRPr lang="en-US" sz="1600" dirty="0"/>
          </a:p>
        </p:txBody>
      </p:sp>
      <p:sp>
        <p:nvSpPr>
          <p:cNvPr id="224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10706100" y="3198814"/>
            <a:ext cx="920384" cy="27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7750083-0230-4D63-86B9-6CDD3282F47C}" type="datetime'Sav''in''gs'' ''''in'''' ''''10 Y''''''''''''''e''''''ars'">
              <a:rPr lang="en-US" altLang="en-US" sz="16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Savings in 10 Years</a:t>
            </a:fld>
            <a:endParaRPr lang="en-US" sz="1600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9858375" y="1944688"/>
            <a:ext cx="336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B8B3E0D-C40E-43A4-B9E4-D81247B7271D}" type="datetime'''''''''''''''''1''''''''1''''''''''''''0'''">
              <a:rPr lang="en-US" altLang="en-US" sz="1400" smtClean="0"/>
              <a:pPr/>
              <a:t>110</a:t>
            </a:fld>
            <a:endParaRPr lang="en-US" sz="1400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7875588" y="2646363"/>
            <a:ext cx="241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460C29B-D3A3-40AB-86CE-1FFCC9C26552}" type="datetime'''''''''''''''1''''''''''''3'''''''">
              <a:rPr lang="en-US" altLang="en-US" sz="14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13</a:t>
            </a:fld>
            <a:endParaRPr lang="en-US" sz="1400" dirty="0"/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8891588" y="2233613"/>
            <a:ext cx="241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42CD2C9-30E5-486F-B41B-AFE9C526D366}" type="datetime'2''2'''''''''''''''''''''">
              <a:rPr lang="en-US" altLang="en-US" sz="1400" smtClean="0"/>
              <a:pPr/>
              <a:t>22</a:t>
            </a:fld>
            <a:endParaRPr lang="en-US" sz="1400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10874375" y="1655763"/>
            <a:ext cx="336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7AB6C27-A58B-43E5-A535-3C95D4FBA607}" type="datetime'''''''''''''''''''''''2''''''''2''''''0'''''''''''">
              <a:rPr lang="en-US" altLang="en-US" sz="1400" smtClean="0"/>
              <a:pPr/>
              <a:t>220</a:t>
            </a:fld>
            <a:endParaRPr lang="en-US" sz="1400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7269840" y="3198814"/>
            <a:ext cx="1692836" cy="18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0C7F835-50E2-4560-A823-EB212F363158}" type="datetime'In''cr''e''''menta''l In''''v''''''e''''s''tm''''e''nt'''">
              <a:rPr lang="en-US" altLang="en-US" sz="1600" smtClean="0"/>
              <a:pPr/>
              <a:t>Incremental Investment</a:t>
            </a:fld>
            <a:endParaRPr lang="en-US" sz="1600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8156575" y="1344613"/>
            <a:ext cx="6969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A7C38CE-9182-4BEF-9D87-FCD3D66FC7E1}" type="datetime'''''''''''''''+69.''''2%'''''''''">
              <a:rPr lang="en-US" altLang="en-US" sz="1200" smtClean="0"/>
              <a:pPr/>
              <a:t>+69.2%</a:t>
            </a:fld>
            <a:endParaRPr lang="en-US" sz="1200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9113838" y="1344613"/>
            <a:ext cx="8112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3DB81A8-0C90-4208-8599-ECEA34892C49}" type="datetime'''''+''''''''7''''''''''''46''''''''''''.''''2''''''''''%'''">
              <a:rPr lang="en-US" altLang="en-US" sz="1200" smtClean="0"/>
              <a:pPr/>
              <a:t>+746.2%</a:t>
            </a:fld>
            <a:endParaRPr lang="en-US" sz="1200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10072688" y="1344613"/>
            <a:ext cx="9255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8BA7D49-1C94-4FDC-A81C-C6FCC6836B34}" type="datetime'''+''1592''''''''''''''''''.''''3%'''''''''''''''''''''">
              <a:rPr lang="en-US" altLang="en-US" sz="1200" smtClean="0"/>
              <a:pPr/>
              <a:t>+1592.3%</a:t>
            </a:fld>
            <a:endParaRPr lang="en-US" sz="1200" dirty="0"/>
          </a:p>
        </p:txBody>
      </p:sp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2167BF95-09CF-B1DA-89A8-DF9FF7F17C66}"/>
              </a:ext>
            </a:extLst>
          </p:cNvPr>
          <p:cNvGraphicFramePr/>
          <p:nvPr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1102206528"/>
              </p:ext>
            </p:extLst>
          </p:nvPr>
        </p:nvGraphicFramePr>
        <p:xfrm>
          <a:off x="7405688" y="4311650"/>
          <a:ext cx="4227512" cy="1443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8"/>
          </a:graphicData>
        </a:graphic>
      </p:graphicFrame>
      <p:sp useBgFill="1">
        <p:nvSpPr>
          <p:cNvPr id="299" name="Freeform: Shape 298">
            <a:extLst>
              <a:ext uri="{FF2B5EF4-FFF2-40B4-BE49-F238E27FC236}">
                <a16:creationId xmlns:a16="http://schemas.microsoft.com/office/drawing/2014/main" id="{7A2EC6C7-518D-E09B-1D33-2382CD38A10F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7659688" y="5408613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6" name="Freeform: Shape 295">
            <a:extLst>
              <a:ext uri="{FF2B5EF4-FFF2-40B4-BE49-F238E27FC236}">
                <a16:creationId xmlns:a16="http://schemas.microsoft.com/office/drawing/2014/main" id="{A679B3FF-883D-EFB0-1F61-EFEF375020E6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10706100" y="4708525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3" name="Freeform: Shape 292">
            <a:extLst>
              <a:ext uri="{FF2B5EF4-FFF2-40B4-BE49-F238E27FC236}">
                <a16:creationId xmlns:a16="http://schemas.microsoft.com/office/drawing/2014/main" id="{F50D5E23-9398-3B3D-D685-61BBF527BB0A}"/>
              </a:ext>
            </a:extLst>
          </p:cNvPr>
          <p:cNvSpPr/>
          <p:nvPr>
            <p:custDataLst>
              <p:tags r:id="rId46"/>
            </p:custDataLst>
          </p:nvPr>
        </p:nvSpPr>
        <p:spPr bwMode="auto">
          <a:xfrm>
            <a:off x="9691688" y="4708525"/>
            <a:ext cx="671513" cy="238126"/>
          </a:xfrm>
          <a:custGeom>
            <a:avLst/>
            <a:gdLst/>
            <a:ahLst/>
            <a:cxnLst/>
            <a:rect l="0" t="0" r="0" b="0"/>
            <a:pathLst>
              <a:path w="671513" h="238126">
                <a:moveTo>
                  <a:pt x="0" y="180975"/>
                </a:moveTo>
                <a:lnTo>
                  <a:pt x="671512" y="0"/>
                </a:lnTo>
                <a:lnTo>
                  <a:pt x="671512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8" name="Freeform: Shape 287">
            <a:extLst>
              <a:ext uri="{FF2B5EF4-FFF2-40B4-BE49-F238E27FC236}">
                <a16:creationId xmlns:a16="http://schemas.microsoft.com/office/drawing/2014/main" id="{1FD7122E-A8D9-59B9-64D0-C0EE736D39FE}"/>
              </a:ext>
            </a:extLst>
          </p:cNvPr>
          <p:cNvSpPr/>
          <p:nvPr>
            <p:custDataLst>
              <p:tags r:id="rId47"/>
            </p:custDataLst>
          </p:nvPr>
        </p:nvSpPr>
        <p:spPr bwMode="auto">
          <a:xfrm>
            <a:off x="10706100" y="4419600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" name="Freeform: Shape 307">
            <a:extLst>
              <a:ext uri="{FF2B5EF4-FFF2-40B4-BE49-F238E27FC236}">
                <a16:creationId xmlns:a16="http://schemas.microsoft.com/office/drawing/2014/main" id="{F53813ED-18DB-A546-1A66-296CF31F19D0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10706100" y="5408613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5" name="Freeform: Shape 304">
            <a:extLst>
              <a:ext uri="{FF2B5EF4-FFF2-40B4-BE49-F238E27FC236}">
                <a16:creationId xmlns:a16="http://schemas.microsoft.com/office/drawing/2014/main" id="{8EE81EBF-8D14-B7B3-F748-5FA2F60F08AB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9691688" y="5408613"/>
            <a:ext cx="671513" cy="238126"/>
          </a:xfrm>
          <a:custGeom>
            <a:avLst/>
            <a:gdLst/>
            <a:ahLst/>
            <a:cxnLst/>
            <a:rect l="0" t="0" r="0" b="0"/>
            <a:pathLst>
              <a:path w="671513" h="238126">
                <a:moveTo>
                  <a:pt x="0" y="180975"/>
                </a:moveTo>
                <a:lnTo>
                  <a:pt x="671512" y="0"/>
                </a:lnTo>
                <a:lnTo>
                  <a:pt x="671512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2" name="Freeform: Shape 301">
            <a:extLst>
              <a:ext uri="{FF2B5EF4-FFF2-40B4-BE49-F238E27FC236}">
                <a16:creationId xmlns:a16="http://schemas.microsoft.com/office/drawing/2014/main" id="{F084F9CA-24ED-BA73-364A-4BBDCE6EE7BB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8675688" y="5408613"/>
            <a:ext cx="673101" cy="238126"/>
          </a:xfrm>
          <a:custGeom>
            <a:avLst/>
            <a:gdLst/>
            <a:ahLst/>
            <a:cxnLst/>
            <a:rect l="0" t="0" r="0" b="0"/>
            <a:pathLst>
              <a:path w="673101" h="238126">
                <a:moveTo>
                  <a:pt x="0" y="180975"/>
                </a:moveTo>
                <a:lnTo>
                  <a:pt x="673100" y="0"/>
                </a:lnTo>
                <a:lnTo>
                  <a:pt x="673100" y="57150"/>
                </a:lnTo>
                <a:lnTo>
                  <a:pt x="0" y="238125"/>
                </a:lnTo>
                <a:close/>
              </a:path>
            </a:pathLst>
          </a:custGeom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C726AB16-7713-74AA-D149-DDC295144FE4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9691688" y="4765675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23FCF095-9ED9-B77D-2FD5-1D22FC1361A3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10706100" y="4708525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C9DA8EFC-498B-AC60-CA3C-C8AF1EDFDA52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10706100" y="4765675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6BF251E4-5F74-09C5-2D1D-8A1B1C15EF41}"/>
              </a:ext>
            </a:extLst>
          </p:cNvPr>
          <p:cNvSpPr/>
          <p:nvPr>
            <p:custDataLst>
              <p:tags r:id="rId54"/>
            </p:custDataLst>
          </p:nvPr>
        </p:nvSpPr>
        <p:spPr bwMode="auto">
          <a:xfrm>
            <a:off x="7659688" y="540861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Freeform: Shape 297">
            <a:extLst>
              <a:ext uri="{FF2B5EF4-FFF2-40B4-BE49-F238E27FC236}">
                <a16:creationId xmlns:a16="http://schemas.microsoft.com/office/drawing/2014/main" id="{43B9F1AC-4749-D7A2-E589-0ADE6929D22D}"/>
              </a:ext>
            </a:extLst>
          </p:cNvPr>
          <p:cNvSpPr/>
          <p:nvPr>
            <p:custDataLst>
              <p:tags r:id="rId55"/>
            </p:custDataLst>
          </p:nvPr>
        </p:nvSpPr>
        <p:spPr bwMode="auto">
          <a:xfrm>
            <a:off x="7659688" y="546576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Freeform: Shape 299">
            <a:extLst>
              <a:ext uri="{FF2B5EF4-FFF2-40B4-BE49-F238E27FC236}">
                <a16:creationId xmlns:a16="http://schemas.microsoft.com/office/drawing/2014/main" id="{A8AE582A-5F26-853A-8942-F85BC41A7FB4}"/>
              </a:ext>
            </a:extLst>
          </p:cNvPr>
          <p:cNvSpPr/>
          <p:nvPr>
            <p:custDataLst>
              <p:tags r:id="rId56"/>
            </p:custDataLst>
          </p:nvPr>
        </p:nvSpPr>
        <p:spPr bwMode="auto">
          <a:xfrm>
            <a:off x="8675688" y="540861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Freeform: Shape 300">
            <a:extLst>
              <a:ext uri="{FF2B5EF4-FFF2-40B4-BE49-F238E27FC236}">
                <a16:creationId xmlns:a16="http://schemas.microsoft.com/office/drawing/2014/main" id="{772D4D6E-B77E-9106-A8AB-1474A572CA09}"/>
              </a:ext>
            </a:extLst>
          </p:cNvPr>
          <p:cNvSpPr/>
          <p:nvPr>
            <p:custDataLst>
              <p:tags r:id="rId57"/>
            </p:custDataLst>
          </p:nvPr>
        </p:nvSpPr>
        <p:spPr bwMode="auto">
          <a:xfrm>
            <a:off x="8675688" y="546576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Freeform: Shape 302">
            <a:extLst>
              <a:ext uri="{FF2B5EF4-FFF2-40B4-BE49-F238E27FC236}">
                <a16:creationId xmlns:a16="http://schemas.microsoft.com/office/drawing/2014/main" id="{79A1595D-1735-15E3-A54E-4C35C7D396E2}"/>
              </a:ext>
            </a:extLst>
          </p:cNvPr>
          <p:cNvSpPr/>
          <p:nvPr>
            <p:custDataLst>
              <p:tags r:id="rId58"/>
            </p:custDataLst>
          </p:nvPr>
        </p:nvSpPr>
        <p:spPr bwMode="auto">
          <a:xfrm>
            <a:off x="9691688" y="5408613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Freeform: Shape 303">
            <a:extLst>
              <a:ext uri="{FF2B5EF4-FFF2-40B4-BE49-F238E27FC236}">
                <a16:creationId xmlns:a16="http://schemas.microsoft.com/office/drawing/2014/main" id="{E8EB8599-474F-4131-D067-F89D24442424}"/>
              </a:ext>
            </a:extLst>
          </p:cNvPr>
          <p:cNvSpPr/>
          <p:nvPr>
            <p:custDataLst>
              <p:tags r:id="rId59"/>
            </p:custDataLst>
          </p:nvPr>
        </p:nvSpPr>
        <p:spPr bwMode="auto">
          <a:xfrm>
            <a:off x="9691688" y="5465763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Freeform: Shape 305">
            <a:extLst>
              <a:ext uri="{FF2B5EF4-FFF2-40B4-BE49-F238E27FC236}">
                <a16:creationId xmlns:a16="http://schemas.microsoft.com/office/drawing/2014/main" id="{E31751CB-4E63-2BA1-7F3F-DE911B505B67}"/>
              </a:ext>
            </a:extLst>
          </p:cNvPr>
          <p:cNvSpPr/>
          <p:nvPr>
            <p:custDataLst>
              <p:tags r:id="rId60"/>
            </p:custDataLst>
          </p:nvPr>
        </p:nvSpPr>
        <p:spPr bwMode="auto">
          <a:xfrm>
            <a:off x="10706100" y="540861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Freeform: Shape 306">
            <a:extLst>
              <a:ext uri="{FF2B5EF4-FFF2-40B4-BE49-F238E27FC236}">
                <a16:creationId xmlns:a16="http://schemas.microsoft.com/office/drawing/2014/main" id="{2F0752F6-C706-81D5-9B96-B9331E01297A}"/>
              </a:ext>
            </a:extLst>
          </p:cNvPr>
          <p:cNvSpPr/>
          <p:nvPr>
            <p:custDataLst>
              <p:tags r:id="rId61"/>
            </p:custDataLst>
          </p:nvPr>
        </p:nvSpPr>
        <p:spPr bwMode="auto">
          <a:xfrm>
            <a:off x="10706100" y="5465763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2236F7B-7F78-7E74-B111-CC924B1278D4}"/>
              </a:ext>
            </a:extLst>
          </p:cNvPr>
          <p:cNvSpPr/>
          <p:nvPr>
            <p:custDataLst>
              <p:tags r:id="rId62"/>
            </p:custDataLst>
          </p:nvPr>
        </p:nvSpPr>
        <p:spPr bwMode="auto">
          <a:xfrm>
            <a:off x="10706100" y="441960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C1E30120-CC38-0F12-CC4B-640524392699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10706100" y="4476750"/>
            <a:ext cx="673101" cy="180976"/>
          </a:xfrm>
          <a:custGeom>
            <a:avLst/>
            <a:gdLst/>
            <a:ahLst/>
            <a:cxnLst/>
            <a:rect l="0" t="0" r="0" b="0"/>
            <a:pathLst>
              <a:path w="673101" h="180976">
                <a:moveTo>
                  <a:pt x="0" y="180975"/>
                </a:moveTo>
                <a:lnTo>
                  <a:pt x="6731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Freeform: Shape 288">
            <a:extLst>
              <a:ext uri="{FF2B5EF4-FFF2-40B4-BE49-F238E27FC236}">
                <a16:creationId xmlns:a16="http://schemas.microsoft.com/office/drawing/2014/main" id="{5CEA229C-CB86-7BBE-DBC8-667E079156A0}"/>
              </a:ext>
            </a:extLst>
          </p:cNvPr>
          <p:cNvSpPr/>
          <p:nvPr>
            <p:custDataLst>
              <p:tags r:id="rId64"/>
            </p:custDataLst>
          </p:nvPr>
        </p:nvSpPr>
        <p:spPr bwMode="auto">
          <a:xfrm>
            <a:off x="9691688" y="4708525"/>
            <a:ext cx="671513" cy="180976"/>
          </a:xfrm>
          <a:custGeom>
            <a:avLst/>
            <a:gdLst/>
            <a:ahLst/>
            <a:cxnLst/>
            <a:rect l="0" t="0" r="0" b="0"/>
            <a:pathLst>
              <a:path w="671513" h="180976">
                <a:moveTo>
                  <a:pt x="0" y="180975"/>
                </a:moveTo>
                <a:lnTo>
                  <a:pt x="671512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6E38C8A-2B1B-C5C9-16BA-EBA95837E603}"/>
              </a:ext>
            </a:extLst>
          </p:cNvPr>
          <p:cNvCxnSpPr/>
          <p:nvPr>
            <p:custDataLst>
              <p:tags r:id="rId65"/>
            </p:custDataLst>
          </p:nvPr>
        </p:nvCxnSpPr>
        <p:spPr bwMode="auto">
          <a:xfrm>
            <a:off x="9012238" y="3983038"/>
            <a:ext cx="0" cy="7334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779F984F-7C1E-F741-EDD4-03EDC1D2FB04}"/>
              </a:ext>
            </a:extLst>
          </p:cNvPr>
          <p:cNvCxnSpPr/>
          <p:nvPr>
            <p:custDataLst>
              <p:tags r:id="rId66"/>
            </p:custDataLst>
          </p:nvPr>
        </p:nvCxnSpPr>
        <p:spPr bwMode="auto">
          <a:xfrm>
            <a:off x="10026650" y="3983038"/>
            <a:ext cx="0" cy="4445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644B294-37DE-BA24-D55E-672E31EF0381}"/>
              </a:ext>
            </a:extLst>
          </p:cNvPr>
          <p:cNvCxnSpPr/>
          <p:nvPr>
            <p:custDataLst>
              <p:tags r:id="rId67"/>
            </p:custDataLst>
          </p:nvPr>
        </p:nvCxnSpPr>
        <p:spPr bwMode="auto">
          <a:xfrm flipV="1">
            <a:off x="7996238" y="3983038"/>
            <a:ext cx="0" cy="1144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752E86EB-6F47-3FC9-960F-8A50344F9304}"/>
              </a:ext>
            </a:extLst>
          </p:cNvPr>
          <p:cNvCxnSpPr/>
          <p:nvPr>
            <p:custDataLst>
              <p:tags r:id="rId68"/>
            </p:custDataLst>
          </p:nvPr>
        </p:nvCxnSpPr>
        <p:spPr bwMode="auto">
          <a:xfrm>
            <a:off x="7996238" y="3983038"/>
            <a:ext cx="27781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884F87C-A9BA-6F42-CF51-0BE6C5E0E56D}"/>
              </a:ext>
            </a:extLst>
          </p:cNvPr>
          <p:cNvCxnSpPr/>
          <p:nvPr>
            <p:custDataLst>
              <p:tags r:id="rId69"/>
            </p:custDataLst>
          </p:nvPr>
        </p:nvCxnSpPr>
        <p:spPr bwMode="auto">
          <a:xfrm>
            <a:off x="8736013" y="3983038"/>
            <a:ext cx="47148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2977954-822B-F1E0-CCF3-8C3268F78B97}"/>
              </a:ext>
            </a:extLst>
          </p:cNvPr>
          <p:cNvCxnSpPr/>
          <p:nvPr>
            <p:custDataLst>
              <p:tags r:id="rId70"/>
            </p:custDataLst>
          </p:nvPr>
        </p:nvCxnSpPr>
        <p:spPr bwMode="auto">
          <a:xfrm>
            <a:off x="11042650" y="3983038"/>
            <a:ext cx="0" cy="155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FE1347EA-54A7-00B4-0758-8D7C16BA2FD0}"/>
              </a:ext>
            </a:extLst>
          </p:cNvPr>
          <p:cNvCxnSpPr/>
          <p:nvPr>
            <p:custDataLst>
              <p:tags r:id="rId71"/>
            </p:custDataLst>
          </p:nvPr>
        </p:nvCxnSpPr>
        <p:spPr bwMode="auto">
          <a:xfrm>
            <a:off x="10847388" y="3983038"/>
            <a:ext cx="1952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53A87E7-D901-CCE0-67D9-B0D51822DFCC}"/>
              </a:ext>
            </a:extLst>
          </p:cNvPr>
          <p:cNvCxnSpPr/>
          <p:nvPr>
            <p:custDataLst>
              <p:tags r:id="rId72"/>
            </p:custDataLst>
          </p:nvPr>
        </p:nvCxnSpPr>
        <p:spPr bwMode="auto">
          <a:xfrm>
            <a:off x="9831388" y="3983038"/>
            <a:ext cx="39211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4603821-D700-FD38-3E0F-96E157B70FED}"/>
              </a:ext>
            </a:extLst>
          </p:cNvPr>
          <p:cNvSpPr>
            <a:spLocks noGrp="1"/>
          </p:cNvSpPr>
          <p:nvPr>
            <p:custDataLst>
              <p:tags r:id="rId73"/>
            </p:custDataLst>
          </p:nvPr>
        </p:nvSpPr>
        <p:spPr bwMode="auto">
          <a:xfrm>
            <a:off x="8659812" y="5701037"/>
            <a:ext cx="7397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0B48082-DC65-4D91-A81C-2DC2A44F31F0}" type="datetime'''''''S''''a''vi''n''g''s'''' i''''''n'' ''a Y''''e''''ar'''">
              <a:rPr lang="en-US" altLang="en-US" sz="1600" smtClean="0"/>
              <a:pPr/>
              <a:t>Savings in a Year</a:t>
            </a:fld>
            <a:endParaRPr lang="en-US" sz="1600" dirty="0"/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76F04271-7F11-33F6-7926-11FBAE07C33B}"/>
              </a:ext>
            </a:extLst>
          </p:cNvPr>
          <p:cNvSpPr>
            <a:spLocks noGrp="1"/>
          </p:cNvSpPr>
          <p:nvPr>
            <p:custDataLst>
              <p:tags r:id="rId74"/>
            </p:custDataLst>
          </p:nvPr>
        </p:nvSpPr>
        <p:spPr bwMode="auto">
          <a:xfrm>
            <a:off x="9610725" y="5701037"/>
            <a:ext cx="874741" cy="34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5979EA4-D1AC-4618-8C96-9687F538E7DD}" type="datetime'Sa''''''vin''''gs'' ''i''''''''''''''''n 5'' Ye''a''r''s'">
              <a:rPr lang="en-US" altLang="en-US" sz="1600" smtClean="0"/>
              <a:pPr/>
              <a:t>Savings in 5 Years</a:t>
            </a:fld>
            <a:endParaRPr lang="en-US" sz="1600" dirty="0"/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8E462EA2-C97D-51CB-5E91-748D4F119AD3}"/>
              </a:ext>
            </a:extLst>
          </p:cNvPr>
          <p:cNvSpPr>
            <a:spLocks noGrp="1"/>
          </p:cNvSpPr>
          <p:nvPr>
            <p:custDataLst>
              <p:tags r:id="rId75"/>
            </p:custDataLst>
          </p:nvPr>
        </p:nvSpPr>
        <p:spPr bwMode="auto">
          <a:xfrm>
            <a:off x="10606116" y="5713507"/>
            <a:ext cx="1015349" cy="27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ED4F5A5-CD95-4F06-AE8C-88207B350068}" type="datetime'Sa''v''i''ngs i''n'' ''''1''0'' ''Ye''a''r''''s'''''''">
              <a:rPr lang="en-US" altLang="en-US" sz="1600" smtClean="0"/>
              <a:pPr/>
              <a:t>Savings in 10 Years</a:t>
            </a:fld>
            <a:endParaRPr lang="en-US" sz="1600" dirty="0"/>
          </a:p>
        </p:txBody>
      </p:sp>
      <p:sp>
        <p:nvSpPr>
          <p:cNvPr id="123" name="Text Placeholder 2">
            <a:extLst>
              <a:ext uri="{FF2B5EF4-FFF2-40B4-BE49-F238E27FC236}">
                <a16:creationId xmlns:a16="http://schemas.microsoft.com/office/drawing/2014/main" id="{446DE218-B9DD-3FB7-3C9B-76AFB5C27B42}"/>
              </a:ext>
            </a:extLst>
          </p:cNvPr>
          <p:cNvSpPr>
            <a:spLocks noGrp="1"/>
          </p:cNvSpPr>
          <p:nvPr>
            <p:custDataLst>
              <p:tags r:id="rId76"/>
            </p:custDataLst>
          </p:nvPr>
        </p:nvSpPr>
        <p:spPr bwMode="gray">
          <a:xfrm>
            <a:off x="9858375" y="4465638"/>
            <a:ext cx="336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3375EEE-CE5E-4DCF-847D-5990E251685D}" type="datetime'''''''''''2''''''''''''''''''''''''''''''''''''1''''5'''''">
              <a:rPr lang="en-US" altLang="en-US" sz="1400" smtClean="0"/>
              <a:pPr/>
              <a:t>215</a:t>
            </a:fld>
            <a:endParaRPr lang="en-US" sz="1400" dirty="0"/>
          </a:p>
        </p:txBody>
      </p:sp>
      <p:sp>
        <p:nvSpPr>
          <p:cNvPr id="309" name="Text Placeholder 2">
            <a:extLst>
              <a:ext uri="{FF2B5EF4-FFF2-40B4-BE49-F238E27FC236}">
                <a16:creationId xmlns:a16="http://schemas.microsoft.com/office/drawing/2014/main" id="{65F55868-868B-D535-8E04-7A944FD954EC}"/>
              </a:ext>
            </a:extLst>
          </p:cNvPr>
          <p:cNvSpPr>
            <a:spLocks noGrp="1"/>
          </p:cNvSpPr>
          <p:nvPr>
            <p:custDataLst>
              <p:tags r:id="rId77"/>
            </p:custDataLst>
          </p:nvPr>
        </p:nvSpPr>
        <p:spPr bwMode="gray">
          <a:xfrm>
            <a:off x="7875588" y="5165725"/>
            <a:ext cx="241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725083-B733-48C4-9CDD-426D7E3A162F}" type="datetime'''''''''4''''''''''''''''1'''''''''''''''''''''''''''">
              <a:rPr lang="en-US" altLang="en-US" sz="1400" smtClean="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41</a:t>
            </a:fld>
            <a:endParaRPr lang="en-US" sz="1400" dirty="0"/>
          </a:p>
        </p:txBody>
      </p:sp>
      <p:sp>
        <p:nvSpPr>
          <p:cNvPr id="126" name="Text Placeholder 2">
            <a:extLst>
              <a:ext uri="{FF2B5EF4-FFF2-40B4-BE49-F238E27FC236}">
                <a16:creationId xmlns:a16="http://schemas.microsoft.com/office/drawing/2014/main" id="{99D72DF5-7CF2-64F4-77CE-ED02BE2DEBE1}"/>
              </a:ext>
            </a:extLst>
          </p:cNvPr>
          <p:cNvSpPr>
            <a:spLocks noGrp="1"/>
          </p:cNvSpPr>
          <p:nvPr>
            <p:custDataLst>
              <p:tags r:id="rId78"/>
            </p:custDataLst>
          </p:nvPr>
        </p:nvSpPr>
        <p:spPr bwMode="gray">
          <a:xfrm>
            <a:off x="8891588" y="4754563"/>
            <a:ext cx="241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4E44CCA-09B9-41BD-807E-C7450475B828}" type="datetime'''''''''''''''''4''''''3'''''''''''''">
              <a:rPr lang="en-US" altLang="en-US" sz="1400" smtClean="0"/>
              <a:pPr/>
              <a:t>43</a:t>
            </a:fld>
            <a:endParaRPr lang="en-US" sz="1400" dirty="0"/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3A459740-66D4-6B38-58BD-39B4492C6B1C}"/>
              </a:ext>
            </a:extLst>
          </p:cNvPr>
          <p:cNvSpPr>
            <a:spLocks noGrp="1"/>
          </p:cNvSpPr>
          <p:nvPr>
            <p:custDataLst>
              <p:tags r:id="rId79"/>
            </p:custDataLst>
          </p:nvPr>
        </p:nvSpPr>
        <p:spPr bwMode="gray">
          <a:xfrm>
            <a:off x="10874375" y="4176713"/>
            <a:ext cx="336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269D6BE-5699-46D4-9699-82B60F13DB4E}" type="datetime'''4''''''''''3''''0'''''''''''''''''''''''''''''''''">
              <a:rPr lang="en-US" altLang="en-US" sz="1400" smtClean="0"/>
              <a:pPr/>
              <a:t>430</a:t>
            </a:fld>
            <a:endParaRPr lang="en-US" sz="1400" dirty="0"/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0F2D1617-8D6D-BAF8-5D5A-A2429882AB65}"/>
              </a:ext>
            </a:extLst>
          </p:cNvPr>
          <p:cNvSpPr>
            <a:spLocks noGrp="1"/>
          </p:cNvSpPr>
          <p:nvPr>
            <p:custDataLst>
              <p:tags r:id="rId80"/>
            </p:custDataLst>
          </p:nvPr>
        </p:nvSpPr>
        <p:spPr bwMode="auto">
          <a:xfrm>
            <a:off x="7420769" y="5681962"/>
            <a:ext cx="1150937" cy="41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CB3F2A2-4DD5-4E9D-8159-43F2B8A6910E}" type="datetime'In''cr''''eme''''''nta''l ''I''n''''''''''''v''est''me''n''t'">
              <a:rPr lang="en-US" altLang="en-US" sz="1600" smtClean="0"/>
              <a:pPr/>
              <a:t>Incremental Investment</a:t>
            </a:fld>
            <a:endParaRPr lang="en-US" sz="1600" dirty="0"/>
          </a:p>
        </p:txBody>
      </p:sp>
      <p:sp>
        <p:nvSpPr>
          <p:cNvPr id="128" name="Text Placeholder 2">
            <a:extLst>
              <a:ext uri="{FF2B5EF4-FFF2-40B4-BE49-F238E27FC236}">
                <a16:creationId xmlns:a16="http://schemas.microsoft.com/office/drawing/2014/main" id="{A244304A-2359-E06E-D29B-254EDA4F71A4}"/>
              </a:ext>
            </a:extLst>
          </p:cNvPr>
          <p:cNvSpPr>
            <a:spLocks noGrp="1"/>
          </p:cNvSpPr>
          <p:nvPr>
            <p:custDataLst>
              <p:tags r:id="rId81"/>
            </p:custDataLst>
          </p:nvPr>
        </p:nvSpPr>
        <p:spPr bwMode="auto">
          <a:xfrm>
            <a:off x="8213725" y="3865563"/>
            <a:ext cx="5826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DB726D2-A615-4640-8EB9-2EEA43B1B436}" type="datetime'''''''''''''''+''4.9''''''''''''''''''''''''''%'">
              <a:rPr lang="en-US" altLang="en-US" sz="1200" smtClean="0"/>
              <a:pPr/>
              <a:t>+4.9%</a:t>
            </a:fld>
            <a:endParaRPr lang="en-US" sz="1200" dirty="0"/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5B1FC4E1-EA43-AEA5-742D-592163928CEB}"/>
              </a:ext>
            </a:extLst>
          </p:cNvPr>
          <p:cNvSpPr>
            <a:spLocks noGrp="1"/>
          </p:cNvSpPr>
          <p:nvPr>
            <p:custDataLst>
              <p:tags r:id="rId82"/>
            </p:custDataLst>
          </p:nvPr>
        </p:nvSpPr>
        <p:spPr bwMode="auto">
          <a:xfrm>
            <a:off x="9113838" y="3865563"/>
            <a:ext cx="8112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0D4667E-4784-4F75-B639-E41448F1A657}" type="datetime'+''''''''''''''4''24''''''.''''''''''''4''''%'''''''''">
              <a:rPr lang="en-US" altLang="en-US" sz="1200" smtClean="0"/>
              <a:pPr/>
              <a:t>+424.4%</a:t>
            </a:fld>
            <a:endParaRPr lang="en-US" sz="1200" dirty="0"/>
          </a:p>
        </p:txBody>
      </p:sp>
      <p:sp>
        <p:nvSpPr>
          <p:cNvPr id="130" name="Text Placeholder 2">
            <a:extLst>
              <a:ext uri="{FF2B5EF4-FFF2-40B4-BE49-F238E27FC236}">
                <a16:creationId xmlns:a16="http://schemas.microsoft.com/office/drawing/2014/main" id="{59FD8B31-B69D-8E87-FDB2-9FFAB2E0ED80}"/>
              </a:ext>
            </a:extLst>
          </p:cNvPr>
          <p:cNvSpPr>
            <a:spLocks noGrp="1"/>
          </p:cNvSpPr>
          <p:nvPr>
            <p:custDataLst>
              <p:tags r:id="rId83"/>
            </p:custDataLst>
          </p:nvPr>
        </p:nvSpPr>
        <p:spPr bwMode="auto">
          <a:xfrm>
            <a:off x="10129838" y="3865563"/>
            <a:ext cx="811213" cy="234950"/>
          </a:xfrm>
          <a:prstGeom prst="ellipse">
            <a:avLst/>
          </a:prstGeom>
          <a:noFill/>
          <a:ln w="9525" cmpd="sng" algn="ctr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chemeClr val="tx1"/>
                </a:solidFill>
              </a14:hiddenLine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6DA2C11-D6D6-479A-B037-50118D998922}" type="datetime'+''9''''''4''''8''''''''.''''''''''''''8''''''''%'''''">
              <a:rPr lang="en-US" altLang="en-US" sz="1200" smtClean="0"/>
              <a:pPr/>
              <a:t>+948.8%</a:t>
            </a:fld>
            <a:endParaRPr lang="en-US" sz="1200" dirty="0"/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4C3F1B18-E8C9-3593-F16F-72E65DCE4EA5}"/>
              </a:ext>
            </a:extLst>
          </p:cNvPr>
          <p:cNvSpPr txBox="1"/>
          <p:nvPr/>
        </p:nvSpPr>
        <p:spPr>
          <a:xfrm>
            <a:off x="2716209" y="2035176"/>
            <a:ext cx="4464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Investment IE2 		– 118 L</a:t>
            </a:r>
          </a:p>
          <a:p>
            <a:r>
              <a:rPr lang="en-US" dirty="0"/>
              <a:t>Investment IE3 		-  131 L</a:t>
            </a:r>
          </a:p>
          <a:p>
            <a:r>
              <a:rPr lang="en-US" dirty="0"/>
              <a:t>Incremental Investment	-    13 L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2990-886D-9DCC-5DD7-E9CB92205407}"/>
              </a:ext>
            </a:extLst>
          </p:cNvPr>
          <p:cNvSpPr txBox="1"/>
          <p:nvPr/>
        </p:nvSpPr>
        <p:spPr>
          <a:xfrm>
            <a:off x="2724130" y="4543981"/>
            <a:ext cx="4464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Investment IE2		– 118 L</a:t>
            </a:r>
          </a:p>
          <a:p>
            <a:r>
              <a:rPr lang="en-US" dirty="0"/>
              <a:t>Investment IE4 		-  159 L</a:t>
            </a:r>
          </a:p>
          <a:p>
            <a:r>
              <a:rPr lang="en-US" dirty="0"/>
              <a:t>Incremental Investment	-     41 L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ABD365CF-B9D1-AA0F-A3C5-D02C71A35B31}"/>
              </a:ext>
            </a:extLst>
          </p:cNvPr>
          <p:cNvSpPr/>
          <p:nvPr/>
        </p:nvSpPr>
        <p:spPr>
          <a:xfrm>
            <a:off x="7270415" y="1249474"/>
            <a:ext cx="4491343" cy="23731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030A84B4-30DD-3F30-3EC2-79B5D4C70A01}"/>
              </a:ext>
            </a:extLst>
          </p:cNvPr>
          <p:cNvSpPr/>
          <p:nvPr/>
        </p:nvSpPr>
        <p:spPr>
          <a:xfrm>
            <a:off x="7297705" y="3748091"/>
            <a:ext cx="4491343" cy="24684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" name="Picture 224">
            <a:extLst>
              <a:ext uri="{FF2B5EF4-FFF2-40B4-BE49-F238E27FC236}">
                <a16:creationId xmlns:a16="http://schemas.microsoft.com/office/drawing/2014/main" id="{E9384708-E59C-1470-8EA5-9F0A54E52645}"/>
              </a:ext>
            </a:extLst>
          </p:cNvPr>
          <p:cNvPicPr>
            <a:picLocks/>
          </p:cNvPicPr>
          <p:nvPr/>
        </p:nvPicPr>
        <p:blipFill>
          <a:blip r:embed="rId89"/>
          <a:stretch>
            <a:fillRect/>
          </a:stretch>
        </p:blipFill>
        <p:spPr>
          <a:xfrm>
            <a:off x="157379" y="1234440"/>
            <a:ext cx="2457805" cy="49834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2ED795-DA01-7FC9-5665-9E7AB386528D}"/>
              </a:ext>
            </a:extLst>
          </p:cNvPr>
          <p:cNvSpPr txBox="1"/>
          <p:nvPr/>
        </p:nvSpPr>
        <p:spPr>
          <a:xfrm>
            <a:off x="148954" y="3108324"/>
            <a:ext cx="246565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Power – 3.7 MW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3881D299-B6C7-223B-DC9F-9522C3F1F9E0}"/>
              </a:ext>
            </a:extLst>
          </p:cNvPr>
          <p:cNvSpPr txBox="1"/>
          <p:nvPr/>
        </p:nvSpPr>
        <p:spPr>
          <a:xfrm>
            <a:off x="7308851" y="1236891"/>
            <a:ext cx="822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Value In Lacs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CE719FDA-A046-C8F1-FEAE-865683B187B3}"/>
              </a:ext>
            </a:extLst>
          </p:cNvPr>
          <p:cNvSpPr txBox="1"/>
          <p:nvPr/>
        </p:nvSpPr>
        <p:spPr>
          <a:xfrm>
            <a:off x="7248516" y="3726180"/>
            <a:ext cx="822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Value In Lacs</a:t>
            </a: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DAAF74E7-7534-A14C-8B7A-3A39E7013719}"/>
              </a:ext>
            </a:extLst>
          </p:cNvPr>
          <p:cNvSpPr/>
          <p:nvPr/>
        </p:nvSpPr>
        <p:spPr>
          <a:xfrm>
            <a:off x="2647154" y="3712275"/>
            <a:ext cx="9323393" cy="2586741"/>
          </a:xfrm>
          <a:prstGeom prst="rect">
            <a:avLst/>
          </a:prstGeom>
          <a:solidFill>
            <a:srgbClr val="0E28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9A68D66-954F-790E-BAB9-09D5D85C10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13915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4" progId="TCLayout.ActiveDocument.1">
                  <p:embed/>
                </p:oleObj>
              </mc:Choice>
              <mc:Fallback>
                <p:oleObj name="think-cell Slide" r:id="rId12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A68D66-954F-790E-BAB9-09D5D85C1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EB300F38-9998-D954-F165-E3AF67BD029A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2326794"/>
              </p:ext>
            </p:extLst>
          </p:nvPr>
        </p:nvGraphicFramePr>
        <p:xfrm>
          <a:off x="3159125" y="1427163"/>
          <a:ext cx="3492500" cy="233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FAD8CF6-A5E8-7E5C-F627-2AF32E65E765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3697288" y="3511550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47AAC63-620E-43FA-98FD-B2A8624CF6F8}" type="datetime'''I''''E3 ''''''''Vs'' I''''E''''''''''''''''''''''2'''">
              <a:rPr lang="en-US" altLang="en-US" sz="1400" smtClean="0"/>
              <a:pPr/>
              <a:t>IE3 Vs IE2</a:t>
            </a:fld>
            <a:endParaRPr lang="en-US" sz="140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AF602A6-567A-231A-7C17-78B82AD58516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5360988" y="3511550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3D9B9C3-4A87-4BAC-A8DA-B5CA5854537B}" type="datetime'''''''I''''E4'''' ''''''''V''''s'' ''I''''''''''''''E2'''">
              <a:rPr lang="en-US" altLang="en-US" sz="1400" smtClean="0"/>
              <a:pPr/>
              <a:t>IE4 Vs IE2</a:t>
            </a:fld>
            <a:endParaRPr lang="en-US" sz="1400" dirty="0"/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B0B94BB7-2006-2538-5F72-5E4C3FCE8A64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930600146"/>
              </p:ext>
            </p:extLst>
          </p:nvPr>
        </p:nvGraphicFramePr>
        <p:xfrm>
          <a:off x="7804150" y="1427163"/>
          <a:ext cx="3492500" cy="233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12ED62A-116B-6D3A-381C-C97BBEE5525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8342313" y="3511550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2DB36AD-206D-4C34-A282-7BFDD58AAF63}" type="datetime'I''E''''3'''' V''''''''''s'''''''' ''''I''E''2'''''''">
              <a:rPr lang="en-US" altLang="en-US" sz="1400" smtClean="0"/>
              <a:pPr/>
              <a:t>IE3 Vs IE2</a:t>
            </a:fld>
            <a:endParaRPr lang="en-US" sz="140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9CEC377-0073-C110-9A80-EEDD807CB4A6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0006013" y="3511550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48894A5-BB4F-40DE-9D73-48576A8A5C4E}" type="datetime'IE4 ''V''s ''I''''''''E''''''''''''''''''2'''''''''''''''''''">
              <a:rPr lang="en-US" altLang="en-US" sz="1400" smtClean="0"/>
              <a:pPr/>
              <a:t>IE4 Vs IE2</a:t>
            </a:fld>
            <a:endParaRPr lang="en-US" sz="14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7D69787-27CE-5160-CBA1-C1BD19CB9FAF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546007984"/>
              </p:ext>
            </p:extLst>
          </p:nvPr>
        </p:nvGraphicFramePr>
        <p:xfrm>
          <a:off x="5340350" y="4249738"/>
          <a:ext cx="3492500" cy="2274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2FAAFB8-31FF-1D05-47DC-17DF7FC2A955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878513" y="6276975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396C0BB-EDFC-4538-AC99-93EA19AD42A4}" type="datetime'''I''''E''''''''''''3'''' ''''V''''''s I''''''E''2'''''">
              <a:rPr lang="en-US" altLang="en-US" sz="1400" smtClean="0"/>
              <a:pPr/>
              <a:t>IE3 Vs IE2</a:t>
            </a:fld>
            <a:endParaRPr lang="en-US" sz="1400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C1059D6-8979-832E-9D21-BBEFC45AB363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7542213" y="6276975"/>
            <a:ext cx="7493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7C16EA1-B358-4441-A117-70DF12BC0C29}" type="datetime'I''''''E''''''''''4'' ''V''''''s'''''''''' ''IE''''''''''''2'">
              <a:rPr lang="en-US" altLang="en-US" sz="1400" smtClean="0"/>
              <a:pPr/>
              <a:t>IE4 Vs IE2</a:t>
            </a:fld>
            <a:endParaRPr lang="en-US" sz="1400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24D5DA5-C451-0E94-90A8-00AF253A380B}"/>
              </a:ext>
            </a:extLst>
          </p:cNvPr>
          <p:cNvSpPr txBox="1">
            <a:spLocks/>
          </p:cNvSpPr>
          <p:nvPr/>
        </p:nvSpPr>
        <p:spPr>
          <a:xfrm>
            <a:off x="710342" y="457868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Case Study – 150 TPD Waste Paper based mill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00CF86B-67C0-4E51-B972-D29EE5E37C51}"/>
              </a:ext>
            </a:extLst>
          </p:cNvPr>
          <p:cNvSpPr/>
          <p:nvPr/>
        </p:nvSpPr>
        <p:spPr>
          <a:xfrm>
            <a:off x="3021013" y="1279525"/>
            <a:ext cx="3198812" cy="268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Annual Energy Saving (MWh)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A68254B-A7A3-550E-ED0C-97A8672EEE3F}"/>
              </a:ext>
            </a:extLst>
          </p:cNvPr>
          <p:cNvSpPr/>
          <p:nvPr/>
        </p:nvSpPr>
        <p:spPr>
          <a:xfrm>
            <a:off x="7694101" y="1273969"/>
            <a:ext cx="3379788" cy="27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Annual CO</a:t>
            </a:r>
            <a:r>
              <a:rPr lang="en-US" baseline="-25000" dirty="0"/>
              <a:t>2</a:t>
            </a:r>
            <a:r>
              <a:rPr lang="en-US" dirty="0"/>
              <a:t> reduction (Ton)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3302DF9-62C5-C416-44BC-FCA7F189C0A6}"/>
              </a:ext>
            </a:extLst>
          </p:cNvPr>
          <p:cNvSpPr/>
          <p:nvPr/>
        </p:nvSpPr>
        <p:spPr>
          <a:xfrm>
            <a:off x="5187396" y="4089400"/>
            <a:ext cx="3565525" cy="320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Payback  Period for </a:t>
            </a:r>
          </a:p>
          <a:p>
            <a:pPr algn="ctr"/>
            <a:r>
              <a:rPr lang="en-US" sz="1600" dirty="0"/>
              <a:t>Incremental investment (Months)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404F24-D53E-9AC1-5328-C328FD2D723A}"/>
              </a:ext>
            </a:extLst>
          </p:cNvPr>
          <p:cNvSpPr/>
          <p:nvPr/>
        </p:nvSpPr>
        <p:spPr>
          <a:xfrm>
            <a:off x="5069126" y="3958014"/>
            <a:ext cx="3802063" cy="2566611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FC0B32-4B64-8FCF-1029-D8A9D64D16A8}"/>
              </a:ext>
            </a:extLst>
          </p:cNvPr>
          <p:cNvSpPr/>
          <p:nvPr/>
        </p:nvSpPr>
        <p:spPr>
          <a:xfrm>
            <a:off x="7499350" y="1185197"/>
            <a:ext cx="4156075" cy="2655774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rge Nature Tree PNG Image - PurePNG | Free transparent CC0 PNG Image ...">
            <a:extLst>
              <a:ext uri="{FF2B5EF4-FFF2-40B4-BE49-F238E27FC236}">
                <a16:creationId xmlns:a16="http://schemas.microsoft.com/office/drawing/2014/main" id="{491343F7-F257-CB86-8B39-7CD73B069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328864"/>
            <a:ext cx="1892300" cy="10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22135C-1006-C677-2BC8-FD2C33B3191C}"/>
              </a:ext>
            </a:extLst>
          </p:cNvPr>
          <p:cNvSpPr/>
          <p:nvPr/>
        </p:nvSpPr>
        <p:spPr>
          <a:xfrm>
            <a:off x="8286750" y="2606675"/>
            <a:ext cx="1146175" cy="23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8,075</a:t>
            </a:r>
          </a:p>
        </p:txBody>
      </p:sp>
      <p:pic>
        <p:nvPicPr>
          <p:cNvPr id="12" name="Picture 11" descr="Large Nature Tree PNG Image - PurePNG | Free transparent CC0 PNG Image ...">
            <a:extLst>
              <a:ext uri="{FF2B5EF4-FFF2-40B4-BE49-F238E27FC236}">
                <a16:creationId xmlns:a16="http://schemas.microsoft.com/office/drawing/2014/main" id="{C763A4DA-5715-5D64-117E-FBA1E17C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2052639"/>
            <a:ext cx="1892300" cy="10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862E21-BB43-1F3B-01A0-16EF56E288C6}"/>
              </a:ext>
            </a:extLst>
          </p:cNvPr>
          <p:cNvSpPr/>
          <p:nvPr/>
        </p:nvSpPr>
        <p:spPr>
          <a:xfrm>
            <a:off x="9983788" y="2352675"/>
            <a:ext cx="1146175" cy="23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15,585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648E4-8D75-97B0-152F-851DD0278773}"/>
              </a:ext>
            </a:extLst>
          </p:cNvPr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157379" y="1234440"/>
            <a:ext cx="2457805" cy="49834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0F98D1-1CF1-D5D7-1B58-F020633A86D7}"/>
              </a:ext>
            </a:extLst>
          </p:cNvPr>
          <p:cNvSpPr txBox="1"/>
          <p:nvPr/>
        </p:nvSpPr>
        <p:spPr>
          <a:xfrm>
            <a:off x="148954" y="3108324"/>
            <a:ext cx="246565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Power – 3.7 MW</a:t>
            </a:r>
          </a:p>
        </p:txBody>
      </p:sp>
    </p:spTree>
    <p:extLst>
      <p:ext uri="{BB962C8B-B14F-4D97-AF65-F5344CB8AC3E}">
        <p14:creationId xmlns:p14="http://schemas.microsoft.com/office/powerpoint/2010/main" val="417028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29825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954814F5-8638-5636-2E45-21874E8E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904999"/>
            <a:ext cx="11048999" cy="2980800"/>
          </a:xfrm>
        </p:spPr>
        <p:txBody>
          <a:bodyPr vert="horz">
            <a:normAutofit/>
          </a:bodyPr>
          <a:lstStyle/>
          <a:p>
            <a:r>
              <a:rPr lang="en-US" sz="5400" i="1" dirty="0"/>
              <a:t>IE4 motor reduces carbon emission and increases the saving.</a:t>
            </a:r>
            <a:br>
              <a:rPr lang="en-US" sz="5400" b="1" i="1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81319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reeform 28">
            <a:extLst>
              <a:ext uri="{FF2B5EF4-FFF2-40B4-BE49-F238E27FC236}">
                <a16:creationId xmlns:a16="http://schemas.microsoft.com/office/drawing/2014/main" id="{4DE59C8E-BEDC-C0F0-C74A-A8E6BA67A6AE}"/>
              </a:ext>
            </a:extLst>
          </p:cNvPr>
          <p:cNvSpPr>
            <a:spLocks/>
          </p:cNvSpPr>
          <p:nvPr/>
        </p:nvSpPr>
        <p:spPr bwMode="auto">
          <a:xfrm>
            <a:off x="3243243" y="2192654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923EACBB-376A-1616-E5E9-9D87811098A5}"/>
              </a:ext>
            </a:extLst>
          </p:cNvPr>
          <p:cNvSpPr>
            <a:spLocks/>
          </p:cNvSpPr>
          <p:nvPr/>
        </p:nvSpPr>
        <p:spPr bwMode="auto">
          <a:xfrm flipV="1">
            <a:off x="3243243" y="3718350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0955C93D-7171-77B7-FDA2-33CFC9B1862C}"/>
              </a:ext>
            </a:extLst>
          </p:cNvPr>
          <p:cNvSpPr>
            <a:spLocks/>
          </p:cNvSpPr>
          <p:nvPr/>
        </p:nvSpPr>
        <p:spPr bwMode="auto">
          <a:xfrm rot="10800000">
            <a:off x="6167999" y="3718350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Freeform 28">
            <a:extLst>
              <a:ext uri="{FF2B5EF4-FFF2-40B4-BE49-F238E27FC236}">
                <a16:creationId xmlns:a16="http://schemas.microsoft.com/office/drawing/2014/main" id="{2B8108D8-4D02-B942-C144-FFDC83BF3A5F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6167999" y="2192654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25C6A-CDBC-F0F7-54B1-CF2643D0E3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0" y="4574681"/>
            <a:ext cx="278075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de-DE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Technical Awareness Sessions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67821F-09D9-84CB-9D5A-60563C49D4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1" y="5170998"/>
            <a:ext cx="2970974" cy="10618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Plant Auditing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Payback and environment impact estimation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Financial viability justification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F9D656-1919-11F2-C8CD-A0185390DA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1414800"/>
            <a:ext cx="2412002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High and Premium Efficiency motors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F50EC5-341E-C4C4-7FE6-D23C2523B2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1983357"/>
            <a:ext cx="24120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Lead the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industry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on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making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using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 high and premium efficiency motors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138750-AF17-D1BC-B0EE-B9D6926243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4574681"/>
            <a:ext cx="2412001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en-US" sz="16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True commitment towards high efficiency </a:t>
            </a:r>
            <a:endParaRPr lang="de-DE" sz="1600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defTabSz="979488"/>
            <a:r>
              <a:rPr lang="de-DE" sz="1600" b="1" dirty="0">
                <a:solidFill>
                  <a:srgbClr val="00646E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A030F-FCAE-91E3-D17F-E000E47792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5194136"/>
            <a:ext cx="24120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Conformance to CE specific to tolerance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4CF192-8AFB-B5B1-7A1B-86C42FE48BB4}"/>
              </a:ext>
            </a:extLst>
          </p:cNvPr>
          <p:cNvSpPr/>
          <p:nvPr/>
        </p:nvSpPr>
        <p:spPr bwMode="auto">
          <a:xfrm>
            <a:off x="5200566" y="2911622"/>
            <a:ext cx="1926453" cy="1754648"/>
          </a:xfrm>
          <a:prstGeom prst="ellipse">
            <a:avLst/>
          </a:prstGeom>
          <a:solidFill>
            <a:srgbClr val="00646E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5" name="Gerade Verbindung 31">
            <a:extLst>
              <a:ext uri="{FF2B5EF4-FFF2-40B4-BE49-F238E27FC236}">
                <a16:creationId xmlns:a16="http://schemas.microsoft.com/office/drawing/2014/main" id="{80800527-E688-425F-7CB6-9F957669199F}"/>
              </a:ext>
            </a:extLst>
          </p:cNvPr>
          <p:cNvCxnSpPr>
            <a:cxnSpLocks/>
          </p:cNvCxnSpPr>
          <p:nvPr/>
        </p:nvCxnSpPr>
        <p:spPr bwMode="gray">
          <a:xfrm flipH="1">
            <a:off x="410400" y="5114061"/>
            <a:ext cx="2411999" cy="0"/>
          </a:xfrm>
          <a:prstGeom prst="line">
            <a:avLst/>
          </a:prstGeom>
          <a:noFill/>
          <a:ln w="9525" cap="flat" cmpd="sng" algn="ctr">
            <a:solidFill>
              <a:srgbClr val="005F8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43">
            <a:extLst>
              <a:ext uri="{FF2B5EF4-FFF2-40B4-BE49-F238E27FC236}">
                <a16:creationId xmlns:a16="http://schemas.microsoft.com/office/drawing/2014/main" id="{F6DBB559-8374-6990-46AB-05530877C1C5}"/>
              </a:ext>
            </a:extLst>
          </p:cNvPr>
          <p:cNvCxnSpPr>
            <a:cxnSpLocks/>
          </p:cNvCxnSpPr>
          <p:nvPr/>
        </p:nvCxnSpPr>
        <p:spPr bwMode="gray">
          <a:xfrm flipH="1">
            <a:off x="9228342" y="1929827"/>
            <a:ext cx="2412000" cy="0"/>
          </a:xfrm>
          <a:prstGeom prst="line">
            <a:avLst/>
          </a:prstGeom>
          <a:noFill/>
          <a:ln w="9525" cap="flat" cmpd="sng" algn="ctr">
            <a:solidFill>
              <a:srgbClr val="50BED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52">
            <a:extLst>
              <a:ext uri="{FF2B5EF4-FFF2-40B4-BE49-F238E27FC236}">
                <a16:creationId xmlns:a16="http://schemas.microsoft.com/office/drawing/2014/main" id="{50C9C2FF-A273-4D05-3E8B-F7C84F173A94}"/>
              </a:ext>
            </a:extLst>
          </p:cNvPr>
          <p:cNvCxnSpPr>
            <a:cxnSpLocks/>
          </p:cNvCxnSpPr>
          <p:nvPr/>
        </p:nvCxnSpPr>
        <p:spPr bwMode="gray">
          <a:xfrm flipH="1">
            <a:off x="9228342" y="5106719"/>
            <a:ext cx="2412000" cy="0"/>
          </a:xfrm>
          <a:prstGeom prst="line">
            <a:avLst/>
          </a:prstGeom>
          <a:noFill/>
          <a:ln w="9525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ADC331-45FC-C89E-04D0-6F9E04EC631C}"/>
              </a:ext>
            </a:extLst>
          </p:cNvPr>
          <p:cNvSpPr txBox="1"/>
          <p:nvPr/>
        </p:nvSpPr>
        <p:spPr>
          <a:xfrm>
            <a:off x="5365762" y="3369987"/>
            <a:ext cx="159606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commitment to sustainability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68AE3567-65CB-9B99-654E-F1EE26EB9089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Sustainability Development Goals related to LV Motors portfolio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1F7AAC-44C4-CB24-A59A-67673DD28E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0" y="1414800"/>
            <a:ext cx="241199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>
              <a:buClr>
                <a:srgbClr val="879BAA"/>
              </a:buClr>
            </a:pPr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Compliance on Hazardous Substance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08C975-6F32-B0FD-8078-F59A731AE00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4990" y="1994659"/>
            <a:ext cx="2685332" cy="11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RoHS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(Restriction of Hazardous Substances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REACH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(Registration, Evaluation, Authorization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 and Restriction of Chemicals)</a:t>
            </a:r>
            <a:endParaRPr lang="en-US" sz="1100" dirty="0">
              <a:solidFill>
                <a:schemeClr val="bg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22" name="Gerade Verbindung 19">
            <a:extLst>
              <a:ext uri="{FF2B5EF4-FFF2-40B4-BE49-F238E27FC236}">
                <a16:creationId xmlns:a16="http://schemas.microsoft.com/office/drawing/2014/main" id="{1F22530E-8F64-019F-82DD-2C2554F9EFA6}"/>
              </a:ext>
            </a:extLst>
          </p:cNvPr>
          <p:cNvCxnSpPr>
            <a:cxnSpLocks/>
          </p:cNvCxnSpPr>
          <p:nvPr/>
        </p:nvCxnSpPr>
        <p:spPr bwMode="gray">
          <a:xfrm flipH="1">
            <a:off x="410400" y="1923615"/>
            <a:ext cx="2411999" cy="0"/>
          </a:xfrm>
          <a:prstGeom prst="line">
            <a:avLst/>
          </a:prstGeom>
          <a:noFill/>
          <a:ln w="9525" cap="flat" cmpd="sng" algn="ctr">
            <a:solidFill>
              <a:srgbClr val="41AA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11016399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2C034AC-A35C-EDCC-A55E-EEC304766005}"/>
              </a:ext>
            </a:extLst>
          </p:cNvPr>
          <p:cNvSpPr/>
          <p:nvPr/>
        </p:nvSpPr>
        <p:spPr>
          <a:xfrm>
            <a:off x="410400" y="1595336"/>
            <a:ext cx="11457345" cy="42996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pic>
        <p:nvPicPr>
          <p:cNvPr id="7" name="!!Content Placeholder 7">
            <a:extLst>
              <a:ext uri="{FF2B5EF4-FFF2-40B4-BE49-F238E27FC236}">
                <a16:creationId xmlns:a16="http://schemas.microsoft.com/office/drawing/2014/main" id="{71CCFE08-747A-6905-1B35-0B00F70F6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489" y="1414463"/>
            <a:ext cx="6746158" cy="4752975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A11EA1A1-94E9-7658-298D-96626590F81E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Why???</a:t>
            </a:r>
          </a:p>
        </p:txBody>
      </p:sp>
    </p:spTree>
    <p:extLst>
      <p:ext uri="{BB962C8B-B14F-4D97-AF65-F5344CB8AC3E}">
        <p14:creationId xmlns:p14="http://schemas.microsoft.com/office/powerpoint/2010/main" val="2003832870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47D5501-8686-B727-56C8-C8A5704C6223}"/>
              </a:ext>
            </a:extLst>
          </p:cNvPr>
          <p:cNvSpPr/>
          <p:nvPr/>
        </p:nvSpPr>
        <p:spPr>
          <a:xfrm>
            <a:off x="410400" y="1595336"/>
            <a:ext cx="11457345" cy="42996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3" name="!!Content Placeholder 7">
            <a:extLst>
              <a:ext uri="{FF2B5EF4-FFF2-40B4-BE49-F238E27FC236}">
                <a16:creationId xmlns:a16="http://schemas.microsoft.com/office/drawing/2014/main" id="{5719FFD3-CD6D-FADF-F572-5AE7992E521B}"/>
              </a:ext>
            </a:extLst>
          </p:cNvPr>
          <p:cNvSpPr txBox="1">
            <a:spLocks/>
          </p:cNvSpPr>
          <p:nvPr/>
        </p:nvSpPr>
        <p:spPr>
          <a:xfrm>
            <a:off x="8500776" y="296119"/>
            <a:ext cx="3266196" cy="4752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5000" dirty="0">
                <a:sym typeface="Symbol" panose="05050102010706020507" pitchFamily="18" charset="2"/>
              </a:rPr>
              <a:t></a:t>
            </a:r>
            <a:endParaRPr lang="en-US" sz="35000" dirty="0"/>
          </a:p>
        </p:txBody>
      </p:sp>
      <p:pic>
        <p:nvPicPr>
          <p:cNvPr id="4" name="!!Content Placeholder 7">
            <a:extLst>
              <a:ext uri="{FF2B5EF4-FFF2-40B4-BE49-F238E27FC236}">
                <a16:creationId xmlns:a16="http://schemas.microsoft.com/office/drawing/2014/main" id="{09B0BA6A-8F04-C52E-8B21-6AFEA954D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993" y="1414463"/>
            <a:ext cx="6746158" cy="4752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B8991E-AFAD-44C7-DD14-620C9F549D65}"/>
              </a:ext>
            </a:extLst>
          </p:cNvPr>
          <p:cNvSpPr txBox="1"/>
          <p:nvPr/>
        </p:nvSpPr>
        <p:spPr>
          <a:xfrm>
            <a:off x="6224504" y="2886968"/>
            <a:ext cx="227627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D45E9A-445B-C623-88EA-A1978C36565C}"/>
              </a:ext>
            </a:extLst>
          </p:cNvPr>
          <p:cNvSpPr txBox="1"/>
          <p:nvPr/>
        </p:nvSpPr>
        <p:spPr>
          <a:xfrm>
            <a:off x="8500776" y="4854124"/>
            <a:ext cx="206226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Stencil" panose="040409050D0802020404" pitchFamily="82" charset="0"/>
              </a:rPr>
              <a:t>TRUE</a:t>
            </a:r>
            <a:endParaRPr lang="en-US" sz="6000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Stencil" panose="040409050D0802020404" pitchFamily="82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1AACD01B-4383-05AA-805F-AEA7EC866322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Seeing is believing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CE68A-54AF-CE90-611D-64E46E02A560}"/>
              </a:ext>
            </a:extLst>
          </p:cNvPr>
          <p:cNvSpPr txBox="1"/>
          <p:nvPr/>
        </p:nvSpPr>
        <p:spPr>
          <a:xfrm>
            <a:off x="444078" y="115998"/>
            <a:ext cx="2438400" cy="75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latin typeface="+mj-lt"/>
                <a:ea typeface="+mj-ea"/>
                <a:cs typeface="+mj-cs"/>
              </a:rPr>
              <a:t>Testing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2400" b="1" strike="sngStrike" dirty="0"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6BE7B1-34A0-6BB8-03AF-651B5230997A}"/>
              </a:ext>
            </a:extLst>
          </p:cNvPr>
          <p:cNvCxnSpPr>
            <a:cxnSpLocks/>
          </p:cNvCxnSpPr>
          <p:nvPr/>
        </p:nvCxnSpPr>
        <p:spPr>
          <a:xfrm flipV="1">
            <a:off x="534225" y="594804"/>
            <a:ext cx="832936" cy="95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6919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86308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CBAE3A9-1CF4-26F6-560C-B37EFA94E3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388" b="18388"/>
          <a:stretch>
            <a:fillRect/>
          </a:stretch>
        </p:blipFill>
        <p:spPr>
          <a:xfrm>
            <a:off x="-1798623" y="0"/>
            <a:ext cx="13990623" cy="4019550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03718535-0845-EAB8-2C8D-ECD0FBC36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4587307"/>
            <a:ext cx="11137752" cy="769441"/>
          </a:xfrm>
        </p:spPr>
        <p:txBody>
          <a:bodyPr vert="horz">
            <a:normAutofit fontScale="90000"/>
          </a:bodyPr>
          <a:lstStyle/>
          <a:p>
            <a:r>
              <a:rPr lang="en-IN" sz="3200" dirty="0"/>
              <a:t>Sustainability through High Efficiency LV Motors in Paper Industry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Siemens’ </a:t>
            </a:r>
            <a:r>
              <a:rPr lang="en-US" sz="2200" b="0" dirty="0">
                <a:solidFill>
                  <a:schemeClr val="tx1"/>
                </a:solidFill>
              </a:rPr>
              <a:t>commitment towards it</a:t>
            </a:r>
          </a:p>
        </p:txBody>
      </p:sp>
    </p:spTree>
    <p:extLst>
      <p:ext uri="{BB962C8B-B14F-4D97-AF65-F5344CB8AC3E}">
        <p14:creationId xmlns:p14="http://schemas.microsoft.com/office/powerpoint/2010/main" val="877929315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reeform 28">
            <a:extLst>
              <a:ext uri="{FF2B5EF4-FFF2-40B4-BE49-F238E27FC236}">
                <a16:creationId xmlns:a16="http://schemas.microsoft.com/office/drawing/2014/main" id="{4DE59C8E-BEDC-C0F0-C74A-A8E6BA67A6AE}"/>
              </a:ext>
            </a:extLst>
          </p:cNvPr>
          <p:cNvSpPr>
            <a:spLocks/>
          </p:cNvSpPr>
          <p:nvPr/>
        </p:nvSpPr>
        <p:spPr bwMode="auto">
          <a:xfrm>
            <a:off x="3243243" y="2192654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923EACBB-376A-1616-E5E9-9D87811098A5}"/>
              </a:ext>
            </a:extLst>
          </p:cNvPr>
          <p:cNvSpPr>
            <a:spLocks/>
          </p:cNvSpPr>
          <p:nvPr/>
        </p:nvSpPr>
        <p:spPr bwMode="auto">
          <a:xfrm flipV="1">
            <a:off x="3243243" y="3718350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0955C93D-7171-77B7-FDA2-33CFC9B1862C}"/>
              </a:ext>
            </a:extLst>
          </p:cNvPr>
          <p:cNvSpPr>
            <a:spLocks/>
          </p:cNvSpPr>
          <p:nvPr/>
        </p:nvSpPr>
        <p:spPr bwMode="auto">
          <a:xfrm rot="10800000">
            <a:off x="6167999" y="3718350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Freeform 28">
            <a:extLst>
              <a:ext uri="{FF2B5EF4-FFF2-40B4-BE49-F238E27FC236}">
                <a16:creationId xmlns:a16="http://schemas.microsoft.com/office/drawing/2014/main" id="{2B8108D8-4D02-B942-C144-FFDC83BF3A5F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6167999" y="2192654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25C6A-CDBC-F0F7-54B1-CF2643D0E3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0" y="4574681"/>
            <a:ext cx="278075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de-DE" sz="16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Technical Awareness Sessions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67821F-09D9-84CB-9D5A-60563C49D4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1" y="5170998"/>
            <a:ext cx="2970974" cy="10618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Plant Auditing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Payback and environment impact estimation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Financial viability justification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F9D656-1919-11F2-C8CD-A0185390DA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1414800"/>
            <a:ext cx="2412002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High and Premium Efficiency motors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F50EC5-341E-C4C4-7FE6-D23C2523B2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1983357"/>
            <a:ext cx="24120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Lead the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industry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on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making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using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 high and premium efficiency motors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138750-AF17-D1BC-B0EE-B9D6926243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4574681"/>
            <a:ext cx="2412001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True commitment towards high efficiency </a:t>
            </a:r>
            <a:endParaRPr lang="de-DE" sz="16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defTabSz="979488"/>
            <a:r>
              <a:rPr lang="de-DE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A030F-FCAE-91E3-D17F-E000E47792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5194136"/>
            <a:ext cx="24120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Conformance to CE specific to tolerance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4CF192-8AFB-B5B1-7A1B-86C42FE48BB4}"/>
              </a:ext>
            </a:extLst>
          </p:cNvPr>
          <p:cNvSpPr/>
          <p:nvPr/>
        </p:nvSpPr>
        <p:spPr bwMode="auto">
          <a:xfrm>
            <a:off x="5308847" y="2805344"/>
            <a:ext cx="1917576" cy="1602928"/>
          </a:xfrm>
          <a:prstGeom prst="ellipse">
            <a:avLst/>
          </a:prstGeom>
          <a:solidFill>
            <a:srgbClr val="00646E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5" name="Gerade Verbindung 31">
            <a:extLst>
              <a:ext uri="{FF2B5EF4-FFF2-40B4-BE49-F238E27FC236}">
                <a16:creationId xmlns:a16="http://schemas.microsoft.com/office/drawing/2014/main" id="{80800527-E688-425F-7CB6-9F957669199F}"/>
              </a:ext>
            </a:extLst>
          </p:cNvPr>
          <p:cNvCxnSpPr>
            <a:cxnSpLocks/>
          </p:cNvCxnSpPr>
          <p:nvPr/>
        </p:nvCxnSpPr>
        <p:spPr bwMode="gray">
          <a:xfrm flipH="1">
            <a:off x="410400" y="5114061"/>
            <a:ext cx="2411999" cy="0"/>
          </a:xfrm>
          <a:prstGeom prst="line">
            <a:avLst/>
          </a:prstGeom>
          <a:noFill/>
          <a:ln w="9525" cap="flat" cmpd="sng" algn="ctr">
            <a:solidFill>
              <a:srgbClr val="005F8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43">
            <a:extLst>
              <a:ext uri="{FF2B5EF4-FFF2-40B4-BE49-F238E27FC236}">
                <a16:creationId xmlns:a16="http://schemas.microsoft.com/office/drawing/2014/main" id="{F6DBB559-8374-6990-46AB-05530877C1C5}"/>
              </a:ext>
            </a:extLst>
          </p:cNvPr>
          <p:cNvCxnSpPr>
            <a:cxnSpLocks/>
          </p:cNvCxnSpPr>
          <p:nvPr/>
        </p:nvCxnSpPr>
        <p:spPr bwMode="gray">
          <a:xfrm flipH="1">
            <a:off x="9228342" y="1929827"/>
            <a:ext cx="2412000" cy="0"/>
          </a:xfrm>
          <a:prstGeom prst="line">
            <a:avLst/>
          </a:prstGeom>
          <a:noFill/>
          <a:ln w="9525" cap="flat" cmpd="sng" algn="ctr">
            <a:solidFill>
              <a:srgbClr val="50BED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52">
            <a:extLst>
              <a:ext uri="{FF2B5EF4-FFF2-40B4-BE49-F238E27FC236}">
                <a16:creationId xmlns:a16="http://schemas.microsoft.com/office/drawing/2014/main" id="{50C9C2FF-A273-4D05-3E8B-F7C84F173A94}"/>
              </a:ext>
            </a:extLst>
          </p:cNvPr>
          <p:cNvCxnSpPr>
            <a:cxnSpLocks/>
          </p:cNvCxnSpPr>
          <p:nvPr/>
        </p:nvCxnSpPr>
        <p:spPr bwMode="gray">
          <a:xfrm flipH="1">
            <a:off x="9228342" y="5106719"/>
            <a:ext cx="2412000" cy="0"/>
          </a:xfrm>
          <a:prstGeom prst="line">
            <a:avLst/>
          </a:prstGeom>
          <a:noFill/>
          <a:ln w="9525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ADC331-45FC-C89E-04D0-6F9E04EC631C}"/>
              </a:ext>
            </a:extLst>
          </p:cNvPr>
          <p:cNvSpPr txBox="1"/>
          <p:nvPr/>
        </p:nvSpPr>
        <p:spPr>
          <a:xfrm>
            <a:off x="5406501" y="3162470"/>
            <a:ext cx="172226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commitment to sustainability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68AE3567-65CB-9B99-654E-F1EE26EB9089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Sustainability Development Goals related to LV Motors portfolio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1F7AAC-44C4-CB24-A59A-67673DD28E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0" y="1414800"/>
            <a:ext cx="241199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>
              <a:buClr>
                <a:srgbClr val="879BAA"/>
              </a:buClr>
            </a:pPr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Compliance on Hazardous Substance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08C975-6F32-B0FD-8078-F59A731AE00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4990" y="1994659"/>
            <a:ext cx="2685332" cy="11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RoHS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(Restriction of Hazardous Substances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REACH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(Registration, Evaluation, Authorization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 and Restriction of Chemicals)</a:t>
            </a:r>
            <a:endParaRPr lang="en-US" sz="1100" dirty="0">
              <a:solidFill>
                <a:schemeClr val="bg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22" name="Gerade Verbindung 19">
            <a:extLst>
              <a:ext uri="{FF2B5EF4-FFF2-40B4-BE49-F238E27FC236}">
                <a16:creationId xmlns:a16="http://schemas.microsoft.com/office/drawing/2014/main" id="{1F22530E-8F64-019F-82DD-2C2554F9EFA6}"/>
              </a:ext>
            </a:extLst>
          </p:cNvPr>
          <p:cNvCxnSpPr>
            <a:cxnSpLocks/>
          </p:cNvCxnSpPr>
          <p:nvPr/>
        </p:nvCxnSpPr>
        <p:spPr bwMode="gray">
          <a:xfrm flipH="1">
            <a:off x="410400" y="1923615"/>
            <a:ext cx="2411999" cy="0"/>
          </a:xfrm>
          <a:prstGeom prst="line">
            <a:avLst/>
          </a:prstGeom>
          <a:noFill/>
          <a:ln w="9525" cap="flat" cmpd="sng" algn="ctr">
            <a:solidFill>
              <a:srgbClr val="41AA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37192357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A11EA1A1-94E9-7658-298D-96626590F81E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Technical Awareness – Some Events successfully conducted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36F160-BCDC-33C4-4DA7-80B89200DA41}"/>
              </a:ext>
            </a:extLst>
          </p:cNvPr>
          <p:cNvSpPr/>
          <p:nvPr/>
        </p:nvSpPr>
        <p:spPr>
          <a:xfrm>
            <a:off x="534226" y="1069975"/>
            <a:ext cx="4866449" cy="25620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D5336-78C2-66A4-7D2D-D9BBC7333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00176"/>
            <a:ext cx="4711582" cy="2128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D5A4E5-E2BD-7684-7508-B66DC9072833}"/>
              </a:ext>
            </a:extLst>
          </p:cNvPr>
          <p:cNvSpPr txBox="1"/>
          <p:nvPr/>
        </p:nvSpPr>
        <p:spPr>
          <a:xfrm>
            <a:off x="635000" y="1104901"/>
            <a:ext cx="2205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Kuantum</a:t>
            </a:r>
            <a:r>
              <a:rPr lang="en-US" sz="1400" b="1" dirty="0"/>
              <a:t> Paper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399EEE-BFF2-01A0-94F3-0EE326767D7D}"/>
              </a:ext>
            </a:extLst>
          </p:cNvPr>
          <p:cNvSpPr/>
          <p:nvPr/>
        </p:nvSpPr>
        <p:spPr>
          <a:xfrm>
            <a:off x="6430201" y="1076325"/>
            <a:ext cx="4866449" cy="25556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EEF380-583F-FC6A-45A0-760DD1B97A94}"/>
              </a:ext>
            </a:extLst>
          </p:cNvPr>
          <p:cNvSpPr txBox="1"/>
          <p:nvPr/>
        </p:nvSpPr>
        <p:spPr>
          <a:xfrm>
            <a:off x="6550026" y="1104900"/>
            <a:ext cx="2205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Naini Paper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30AEE8-C118-BD13-2CB9-F20D27A92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025" y="1394775"/>
            <a:ext cx="4632325" cy="21635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40697A-331C-7B10-A12F-D851B388E0DD}"/>
              </a:ext>
            </a:extLst>
          </p:cNvPr>
          <p:cNvSpPr/>
          <p:nvPr/>
        </p:nvSpPr>
        <p:spPr>
          <a:xfrm>
            <a:off x="534226" y="3689350"/>
            <a:ext cx="4866449" cy="25620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A82727-5710-E1A3-3FA0-5D8666D4AFFB}"/>
              </a:ext>
            </a:extLst>
          </p:cNvPr>
          <p:cNvSpPr txBox="1"/>
          <p:nvPr/>
        </p:nvSpPr>
        <p:spPr>
          <a:xfrm>
            <a:off x="635000" y="3724276"/>
            <a:ext cx="4508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</a:rPr>
              <a:t>Seshasayee</a:t>
            </a:r>
            <a:r>
              <a:rPr lang="en-US" sz="1400" b="1" dirty="0">
                <a:latin typeface="Arial" panose="020B0604020202020204" pitchFamily="34" charset="0"/>
              </a:rPr>
              <a:t> Paper And Boards Ltd. Erode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C7E755-CB8D-FC6F-44DF-E5DD8D5049A5}"/>
              </a:ext>
            </a:extLst>
          </p:cNvPr>
          <p:cNvSpPr/>
          <p:nvPr/>
        </p:nvSpPr>
        <p:spPr>
          <a:xfrm>
            <a:off x="6430201" y="3695700"/>
            <a:ext cx="4866449" cy="25556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E36749-7D84-6DE2-4DE7-762CFBAD83AF}"/>
              </a:ext>
            </a:extLst>
          </p:cNvPr>
          <p:cNvSpPr txBox="1"/>
          <p:nvPr/>
        </p:nvSpPr>
        <p:spPr>
          <a:xfrm>
            <a:off x="6550026" y="3724275"/>
            <a:ext cx="3940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Paper Industry Seminar, Muzaffarnagar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5FD283-243B-DB91-1358-99397557E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00" y="4032052"/>
            <a:ext cx="4687850" cy="2145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9F6F040-FDBB-D99D-CEC2-CF0C8C7B61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0025" y="4021992"/>
            <a:ext cx="4632325" cy="21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25431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15">
            <a:extLst>
              <a:ext uri="{FF2B5EF4-FFF2-40B4-BE49-F238E27FC236}">
                <a16:creationId xmlns:a16="http://schemas.microsoft.com/office/drawing/2014/main" id="{94D3FEAD-1D45-2B99-46D5-416A19989010}"/>
              </a:ext>
            </a:extLst>
          </p:cNvPr>
          <p:cNvSpPr txBox="1">
            <a:spLocks/>
          </p:cNvSpPr>
          <p:nvPr/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SinaSave</a:t>
            </a:r>
          </a:p>
          <a:p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www.sinasave.siemens.com</a:t>
            </a:r>
            <a:endParaRPr lang="en-US"/>
          </a:p>
          <a:p>
            <a:endParaRPr lang="en-US" dirty="0"/>
          </a:p>
        </p:txBody>
      </p:sp>
      <p:pic>
        <p:nvPicPr>
          <p:cNvPr id="6" name="Picture Placeholder 23" descr="A person standing in front of a machine&#10;&#10;Description automatically generated with low confidence">
            <a:extLst>
              <a:ext uri="{FF2B5EF4-FFF2-40B4-BE49-F238E27FC236}">
                <a16:creationId xmlns:a16="http://schemas.microsoft.com/office/drawing/2014/main" id="{76AB910E-76B4-263D-7474-2401E67821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27" b="13265"/>
          <a:stretch/>
        </p:blipFill>
        <p:spPr>
          <a:xfrm>
            <a:off x="0" y="-51371"/>
            <a:ext cx="12192000" cy="3429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F7E37A0-B455-5167-EA1E-F02A1C6E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E24595-5088-388C-0EEB-B38E98502C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15" y="3429000"/>
            <a:ext cx="93337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22563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D45496F-D233-A385-76FE-EE1249DC3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86"/>
          <a:stretch/>
        </p:blipFill>
        <p:spPr>
          <a:xfrm>
            <a:off x="411163" y="1054100"/>
            <a:ext cx="10089026" cy="5113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F35F3F-80CE-DFF5-935A-81C0876BECE7}"/>
              </a:ext>
            </a:extLst>
          </p:cNvPr>
          <p:cNvSpPr/>
          <p:nvPr/>
        </p:nvSpPr>
        <p:spPr>
          <a:xfrm>
            <a:off x="4818580" y="3893906"/>
            <a:ext cx="5455720" cy="21883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8784EB-0F98-1103-83CB-9F2925835370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Payback Report</a:t>
            </a:r>
          </a:p>
        </p:txBody>
      </p:sp>
    </p:spTree>
    <p:extLst>
      <p:ext uri="{BB962C8B-B14F-4D97-AF65-F5344CB8AC3E}">
        <p14:creationId xmlns:p14="http://schemas.microsoft.com/office/powerpoint/2010/main" val="2791738956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0FB195B-E2B5-7218-07B0-D47BA5AB5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16" y="1435011"/>
            <a:ext cx="11371973" cy="3619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2A3FDF2B-1596-60A5-886C-709B566F44D9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Payback Report</a:t>
            </a:r>
          </a:p>
        </p:txBody>
      </p:sp>
    </p:spTree>
    <p:extLst>
      <p:ext uri="{BB962C8B-B14F-4D97-AF65-F5344CB8AC3E}">
        <p14:creationId xmlns:p14="http://schemas.microsoft.com/office/powerpoint/2010/main" val="3632014859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reeform 28">
            <a:extLst>
              <a:ext uri="{FF2B5EF4-FFF2-40B4-BE49-F238E27FC236}">
                <a16:creationId xmlns:a16="http://schemas.microsoft.com/office/drawing/2014/main" id="{4DE59C8E-BEDC-C0F0-C74A-A8E6BA67A6AE}"/>
              </a:ext>
            </a:extLst>
          </p:cNvPr>
          <p:cNvSpPr>
            <a:spLocks/>
          </p:cNvSpPr>
          <p:nvPr/>
        </p:nvSpPr>
        <p:spPr bwMode="auto">
          <a:xfrm>
            <a:off x="3243243" y="2192654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923EACBB-376A-1616-E5E9-9D87811098A5}"/>
              </a:ext>
            </a:extLst>
          </p:cNvPr>
          <p:cNvSpPr>
            <a:spLocks/>
          </p:cNvSpPr>
          <p:nvPr/>
        </p:nvSpPr>
        <p:spPr bwMode="auto">
          <a:xfrm flipV="1">
            <a:off x="3243243" y="3718350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0955C93D-7171-77B7-FDA2-33CFC9B1862C}"/>
              </a:ext>
            </a:extLst>
          </p:cNvPr>
          <p:cNvSpPr>
            <a:spLocks/>
          </p:cNvSpPr>
          <p:nvPr/>
        </p:nvSpPr>
        <p:spPr bwMode="auto">
          <a:xfrm rot="10800000">
            <a:off x="6167999" y="3718350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Freeform 28">
            <a:extLst>
              <a:ext uri="{FF2B5EF4-FFF2-40B4-BE49-F238E27FC236}">
                <a16:creationId xmlns:a16="http://schemas.microsoft.com/office/drawing/2014/main" id="{2B8108D8-4D02-B942-C144-FFDC83BF3A5F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6167999" y="2192654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25C6A-CDBC-F0F7-54B1-CF2643D0E3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0" y="4574681"/>
            <a:ext cx="278075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de-DE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Technical Awareness Sessions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67821F-09D9-84CB-9D5A-60563C49D4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1" y="5170998"/>
            <a:ext cx="2970974" cy="10618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Plant Auditing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Payback and environment impact estimation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Financial viability justification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F9D656-1919-11F2-C8CD-A0185390DA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1414800"/>
            <a:ext cx="2412002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High and Premium Efficiency motors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F50EC5-341E-C4C4-7FE6-D23C2523B2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1983357"/>
            <a:ext cx="24120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Lead the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industry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on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making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using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 high and premium efficiency motors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138750-AF17-D1BC-B0EE-B9D6926243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4574681"/>
            <a:ext cx="2412001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True commitment towards high efficiency </a:t>
            </a:r>
            <a:endParaRPr lang="de-DE" sz="16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defTabSz="979488"/>
            <a:r>
              <a:rPr lang="de-DE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A030F-FCAE-91E3-D17F-E000E47792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5194136"/>
            <a:ext cx="24120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Conformance to CE specific to tolerance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4CF192-8AFB-B5B1-7A1B-86C42FE48BB4}"/>
              </a:ext>
            </a:extLst>
          </p:cNvPr>
          <p:cNvSpPr/>
          <p:nvPr/>
        </p:nvSpPr>
        <p:spPr bwMode="auto">
          <a:xfrm>
            <a:off x="5220070" y="2858610"/>
            <a:ext cx="1873188" cy="1549662"/>
          </a:xfrm>
          <a:prstGeom prst="ellipse">
            <a:avLst/>
          </a:prstGeom>
          <a:solidFill>
            <a:srgbClr val="00646E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5" name="Gerade Verbindung 31">
            <a:extLst>
              <a:ext uri="{FF2B5EF4-FFF2-40B4-BE49-F238E27FC236}">
                <a16:creationId xmlns:a16="http://schemas.microsoft.com/office/drawing/2014/main" id="{80800527-E688-425F-7CB6-9F957669199F}"/>
              </a:ext>
            </a:extLst>
          </p:cNvPr>
          <p:cNvCxnSpPr>
            <a:cxnSpLocks/>
          </p:cNvCxnSpPr>
          <p:nvPr/>
        </p:nvCxnSpPr>
        <p:spPr bwMode="gray">
          <a:xfrm flipH="1">
            <a:off x="410400" y="5114061"/>
            <a:ext cx="2411999" cy="0"/>
          </a:xfrm>
          <a:prstGeom prst="line">
            <a:avLst/>
          </a:prstGeom>
          <a:noFill/>
          <a:ln w="9525" cap="flat" cmpd="sng" algn="ctr">
            <a:solidFill>
              <a:srgbClr val="005F8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43">
            <a:extLst>
              <a:ext uri="{FF2B5EF4-FFF2-40B4-BE49-F238E27FC236}">
                <a16:creationId xmlns:a16="http://schemas.microsoft.com/office/drawing/2014/main" id="{F6DBB559-8374-6990-46AB-05530877C1C5}"/>
              </a:ext>
            </a:extLst>
          </p:cNvPr>
          <p:cNvCxnSpPr>
            <a:cxnSpLocks/>
          </p:cNvCxnSpPr>
          <p:nvPr/>
        </p:nvCxnSpPr>
        <p:spPr bwMode="gray">
          <a:xfrm flipH="1">
            <a:off x="9228342" y="1929827"/>
            <a:ext cx="2412000" cy="0"/>
          </a:xfrm>
          <a:prstGeom prst="line">
            <a:avLst/>
          </a:prstGeom>
          <a:noFill/>
          <a:ln w="9525" cap="flat" cmpd="sng" algn="ctr">
            <a:solidFill>
              <a:srgbClr val="50BED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52">
            <a:extLst>
              <a:ext uri="{FF2B5EF4-FFF2-40B4-BE49-F238E27FC236}">
                <a16:creationId xmlns:a16="http://schemas.microsoft.com/office/drawing/2014/main" id="{50C9C2FF-A273-4D05-3E8B-F7C84F173A94}"/>
              </a:ext>
            </a:extLst>
          </p:cNvPr>
          <p:cNvCxnSpPr>
            <a:cxnSpLocks/>
          </p:cNvCxnSpPr>
          <p:nvPr/>
        </p:nvCxnSpPr>
        <p:spPr bwMode="gray">
          <a:xfrm flipH="1">
            <a:off x="9228342" y="5106719"/>
            <a:ext cx="2412000" cy="0"/>
          </a:xfrm>
          <a:prstGeom prst="line">
            <a:avLst/>
          </a:prstGeom>
          <a:noFill/>
          <a:ln w="9525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ADC331-45FC-C89E-04D0-6F9E04EC631C}"/>
              </a:ext>
            </a:extLst>
          </p:cNvPr>
          <p:cNvSpPr txBox="1"/>
          <p:nvPr/>
        </p:nvSpPr>
        <p:spPr>
          <a:xfrm>
            <a:off x="5340878" y="3191855"/>
            <a:ext cx="163157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commitment to sustainability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68AE3567-65CB-9B99-654E-F1EE26EB9089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Sustainability Development Goals related to LV Motors portfolio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1F7AAC-44C4-CB24-A59A-67673DD28E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0" y="1414800"/>
            <a:ext cx="241199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>
              <a:buClr>
                <a:srgbClr val="879BAA"/>
              </a:buClr>
            </a:pPr>
            <a:r>
              <a:rPr lang="en-US" sz="16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Compliance on Hazardous Substance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08C975-6F32-B0FD-8078-F59A731AE00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4990" y="1994659"/>
            <a:ext cx="2685332" cy="11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RoHS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tx1"/>
                </a:solidFill>
              </a:rPr>
              <a:t>     (Restriction of Hazardous Substances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REACH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tx1"/>
                </a:solidFill>
              </a:rPr>
              <a:t>     (Registration, Evaluation, Authorization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tx1"/>
                </a:solidFill>
              </a:rPr>
              <a:t>      and Restriction of Chemicals)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2" name="Gerade Verbindung 19">
            <a:extLst>
              <a:ext uri="{FF2B5EF4-FFF2-40B4-BE49-F238E27FC236}">
                <a16:creationId xmlns:a16="http://schemas.microsoft.com/office/drawing/2014/main" id="{1F22530E-8F64-019F-82DD-2C2554F9EFA6}"/>
              </a:ext>
            </a:extLst>
          </p:cNvPr>
          <p:cNvCxnSpPr>
            <a:cxnSpLocks/>
          </p:cNvCxnSpPr>
          <p:nvPr/>
        </p:nvCxnSpPr>
        <p:spPr bwMode="gray">
          <a:xfrm flipH="1">
            <a:off x="410400" y="1923615"/>
            <a:ext cx="2411999" cy="0"/>
          </a:xfrm>
          <a:prstGeom prst="line">
            <a:avLst/>
          </a:prstGeom>
          <a:noFill/>
          <a:ln w="9525" cap="flat" cmpd="sng" algn="ctr">
            <a:solidFill>
              <a:srgbClr val="41AA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58284017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hlinkClick r:id="rId5"/>
            <a:extLst>
              <a:ext uri="{FF2B5EF4-FFF2-40B4-BE49-F238E27FC236}">
                <a16:creationId xmlns:a16="http://schemas.microsoft.com/office/drawing/2014/main" id="{3B618447-D3A3-ECF8-0B4C-F68D5E91D618}"/>
              </a:ext>
            </a:extLst>
          </p:cNvPr>
          <p:cNvSpPr txBox="1"/>
          <p:nvPr/>
        </p:nvSpPr>
        <p:spPr>
          <a:xfrm>
            <a:off x="1488000" y="2876550"/>
            <a:ext cx="92160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CC66"/>
                </a:solidFill>
                <a:latin typeface="Corbel" panose="020B0503020204020204" pitchFamily="34" charset="0"/>
              </a:rPr>
              <a:t>UNITE. ACT. DELIVER.</a:t>
            </a:r>
          </a:p>
        </p:txBody>
      </p:sp>
    </p:spTree>
    <p:extLst>
      <p:ext uri="{BB962C8B-B14F-4D97-AF65-F5344CB8AC3E}">
        <p14:creationId xmlns:p14="http://schemas.microsoft.com/office/powerpoint/2010/main" val="623648719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55D0BAD2-5578-0018-3A3D-96EB38E7F8D1}"/>
              </a:ext>
            </a:extLst>
          </p:cNvPr>
          <p:cNvSpPr txBox="1">
            <a:spLocks/>
          </p:cNvSpPr>
          <p:nvPr/>
        </p:nvSpPr>
        <p:spPr>
          <a:xfrm>
            <a:off x="411162" y="6362487"/>
            <a:ext cx="9216000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Restricted  | Alpesh | Siemens POC- LV-Motors |</a:t>
            </a:r>
          </a:p>
        </p:txBody>
      </p:sp>
      <p:pic>
        <p:nvPicPr>
          <p:cNvPr id="4" name="WhatsApp Video 2024-07-03 at 17.16.41">
            <a:hlinkClick r:id="" action="ppaction://media"/>
            <a:extLst>
              <a:ext uri="{FF2B5EF4-FFF2-40B4-BE49-F238E27FC236}">
                <a16:creationId xmlns:a16="http://schemas.microsoft.com/office/drawing/2014/main" id="{F86A23DF-35A3-B534-499F-82C85214343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772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boat on the water&#10;&#10;Description automatically generated">
            <a:extLst>
              <a:ext uri="{FF2B5EF4-FFF2-40B4-BE49-F238E27FC236}">
                <a16:creationId xmlns:a16="http://schemas.microsoft.com/office/drawing/2014/main" id="{D16CAEA7-4511-A682-AE7F-077583C016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5832" b="5832"/>
          <a:stretch/>
        </p:blipFill>
        <p:spPr>
          <a:xfrm>
            <a:off x="0" y="-116572"/>
            <a:ext cx="12192000" cy="697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35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05A8D34-CD62-5AF9-2C0D-B069A3FD5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5A8D34-CD62-5AF9-2C0D-B069A3FD5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">
            <a:extLst>
              <a:ext uri="{FF2B5EF4-FFF2-40B4-BE49-F238E27FC236}">
                <a16:creationId xmlns:a16="http://schemas.microsoft.com/office/drawing/2014/main" id="{EF7BA6B8-2D49-49EE-AA38-401584AC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1234800"/>
            <a:ext cx="9863237" cy="1169704"/>
          </a:xfrm>
        </p:spPr>
        <p:txBody>
          <a:bodyPr vert="horz"/>
          <a:lstStyle/>
          <a:p>
            <a:r>
              <a:rPr lang="en-US" dirty="0"/>
              <a:t>Contact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8C0B1B3-7902-4A0F-A274-1F5878B819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Published by Siemens 2024</a:t>
            </a:r>
          </a:p>
          <a:p>
            <a:endParaRPr lang="en-US" b="1" dirty="0"/>
          </a:p>
          <a:p>
            <a:pPr lvl="1"/>
            <a:r>
              <a:rPr lang="en-US" sz="1600" dirty="0"/>
              <a:t>Alpesh Mehta</a:t>
            </a:r>
          </a:p>
          <a:p>
            <a:pPr lvl="1"/>
            <a:r>
              <a:rPr lang="en-US" b="0" dirty="0"/>
              <a:t>Head - LV  Motors</a:t>
            </a:r>
            <a:br>
              <a:rPr lang="en-US" dirty="0"/>
            </a:br>
            <a:endParaRPr lang="en-US" dirty="0"/>
          </a:p>
          <a:p>
            <a:r>
              <a:rPr lang="en-US" sz="1600" b="1" dirty="0"/>
              <a:t>Siemens Ltd.</a:t>
            </a:r>
            <a:endParaRPr lang="en-US" b="1" dirty="0"/>
          </a:p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Floor, R&amp;D Tech Center, Thane Belapur Road, </a:t>
            </a:r>
            <a:r>
              <a:rPr lang="en-US" dirty="0" err="1"/>
              <a:t>Airoli</a:t>
            </a:r>
            <a:r>
              <a:rPr lang="en-US" dirty="0"/>
              <a:t> Node,</a:t>
            </a:r>
            <a:br>
              <a:rPr lang="en-US" dirty="0"/>
            </a:br>
            <a:r>
              <a:rPr lang="en-US" b="1" dirty="0"/>
              <a:t>NAVI MUMBAI - 400 708</a:t>
            </a:r>
            <a:br>
              <a:rPr lang="en-US" b="1" dirty="0"/>
            </a:br>
            <a:r>
              <a:rPr lang="en-US" b="1" dirty="0"/>
              <a:t>INDIA</a:t>
            </a:r>
          </a:p>
          <a:p>
            <a:pPr lvl="1"/>
            <a:r>
              <a:rPr lang="en-US" sz="1600" dirty="0"/>
              <a:t>E-mail: </a:t>
            </a:r>
            <a:r>
              <a:rPr lang="en-US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alpesh.mehta@siemens.com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08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5">
            <a:extLst>
              <a:ext uri="{FF2B5EF4-FFF2-40B4-BE49-F238E27FC236}">
                <a16:creationId xmlns:a16="http://schemas.microsoft.com/office/drawing/2014/main" id="{9C436A5B-A511-E802-183E-ECB7472CD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25" y="489504"/>
            <a:ext cx="9863997" cy="462996"/>
          </a:xfrm>
        </p:spPr>
        <p:txBody>
          <a:bodyPr vert="horz"/>
          <a:lstStyle/>
          <a:p>
            <a:r>
              <a:rPr lang="en-US" sz="2400" dirty="0"/>
              <a:t>Sustainability Development Goals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FD3BAB86-B1F8-DC4D-7AF9-1D7015BB3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0" y="1414800"/>
            <a:ext cx="9544790" cy="4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3CA850-BA08-2FB4-6A46-412ABD929AAB}"/>
              </a:ext>
            </a:extLst>
          </p:cNvPr>
          <p:cNvSpPr/>
          <p:nvPr/>
        </p:nvSpPr>
        <p:spPr>
          <a:xfrm>
            <a:off x="9950715" y="1521053"/>
            <a:ext cx="1425600" cy="1425600"/>
          </a:xfrm>
          <a:prstGeom prst="rect">
            <a:avLst/>
          </a:prstGeom>
          <a:solidFill>
            <a:srgbClr val="FF9A2F"/>
          </a:solidFill>
          <a:ln>
            <a:solidFill>
              <a:srgbClr val="00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3DBD8-DBB6-0DFA-23EE-A5C268CA6FFF}"/>
              </a:ext>
            </a:extLst>
          </p:cNvPr>
          <p:cNvSpPr/>
          <p:nvPr/>
        </p:nvSpPr>
        <p:spPr>
          <a:xfrm>
            <a:off x="9950370" y="3069245"/>
            <a:ext cx="1425600" cy="1425600"/>
          </a:xfrm>
          <a:prstGeom prst="rect">
            <a:avLst/>
          </a:prstGeom>
          <a:solidFill>
            <a:schemeClr val="bg1"/>
          </a:solidFill>
          <a:ln>
            <a:solidFill>
              <a:srgbClr val="00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7FE77C-79A8-5B71-9A0C-5B636A9EB5B2}"/>
              </a:ext>
            </a:extLst>
          </p:cNvPr>
          <p:cNvSpPr/>
          <p:nvPr/>
        </p:nvSpPr>
        <p:spPr>
          <a:xfrm>
            <a:off x="9950370" y="4617437"/>
            <a:ext cx="1426290" cy="1425223"/>
          </a:xfrm>
          <a:prstGeom prst="rect">
            <a:avLst/>
          </a:prstGeom>
          <a:solidFill>
            <a:srgbClr val="0A8901"/>
          </a:solidFill>
          <a:ln>
            <a:solidFill>
              <a:srgbClr val="00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EA8447-DA55-867F-EE65-9DA0F6632C21}"/>
              </a:ext>
            </a:extLst>
          </p:cNvPr>
          <p:cNvSpPr/>
          <p:nvPr/>
        </p:nvSpPr>
        <p:spPr>
          <a:xfrm>
            <a:off x="10213515" y="3332045"/>
            <a:ext cx="900000" cy="900000"/>
          </a:xfrm>
          <a:prstGeom prst="ellipse">
            <a:avLst/>
          </a:prstGeom>
          <a:solidFill>
            <a:srgbClr val="000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8980ED-F49B-15DA-520A-1CBC11F3CACC}"/>
              </a:ext>
            </a:extLst>
          </p:cNvPr>
          <p:cNvSpPr/>
          <p:nvPr/>
        </p:nvSpPr>
        <p:spPr>
          <a:xfrm>
            <a:off x="411163" y="1357313"/>
            <a:ext cx="11031436" cy="16547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D1E22F-262C-F455-D7F9-B68D52F9EFE6}"/>
              </a:ext>
            </a:extLst>
          </p:cNvPr>
          <p:cNvSpPr/>
          <p:nvPr/>
        </p:nvSpPr>
        <p:spPr>
          <a:xfrm>
            <a:off x="258417" y="3034028"/>
            <a:ext cx="8138332" cy="14608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BB4AD7-2123-1D0F-0C99-60F7C1620E48}"/>
              </a:ext>
            </a:extLst>
          </p:cNvPr>
          <p:cNvSpPr/>
          <p:nvPr/>
        </p:nvSpPr>
        <p:spPr>
          <a:xfrm>
            <a:off x="2062634" y="4583997"/>
            <a:ext cx="9669291" cy="14783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607644-07A7-F592-3182-3921D004C828}"/>
              </a:ext>
            </a:extLst>
          </p:cNvPr>
          <p:cNvSpPr/>
          <p:nvPr/>
        </p:nvSpPr>
        <p:spPr>
          <a:xfrm>
            <a:off x="9930707" y="2857537"/>
            <a:ext cx="1801218" cy="16904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749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B4A0B24-0E16-69DB-80A3-34AF5DF5306C}"/>
              </a:ext>
            </a:extLst>
          </p:cNvPr>
          <p:cNvSpPr txBox="1">
            <a:spLocks/>
          </p:cNvSpPr>
          <p:nvPr/>
        </p:nvSpPr>
        <p:spPr>
          <a:xfrm>
            <a:off x="1022399" y="1702799"/>
            <a:ext cx="10740975" cy="41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iemens Sans Black" pitchFamily="2" charset="0"/>
              </a:rPr>
              <a:t>2 degrees increase…</a:t>
            </a:r>
          </a:p>
          <a:p>
            <a:pPr algn="just"/>
            <a:endParaRPr lang="en-US" sz="6600" i="1" dirty="0">
              <a:solidFill>
                <a:schemeClr val="accent2">
                  <a:lumMod val="60000"/>
                  <a:lumOff val="40000"/>
                </a:schemeClr>
              </a:solidFill>
              <a:latin typeface="Siemens Sans Black" pitchFamily="2" charset="0"/>
            </a:endParaRPr>
          </a:p>
          <a:p>
            <a:pPr algn="r"/>
            <a:r>
              <a:rPr lang="en-US" sz="5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iemens Sans Black" pitchFamily="2" charset="0"/>
              </a:rPr>
              <a:t>…is a death sentence</a:t>
            </a:r>
          </a:p>
        </p:txBody>
      </p:sp>
    </p:spTree>
    <p:extLst>
      <p:ext uri="{BB962C8B-B14F-4D97-AF65-F5344CB8AC3E}">
        <p14:creationId xmlns:p14="http://schemas.microsoft.com/office/powerpoint/2010/main" val="2237328071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51309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90EE8E97-6410-87E1-9221-54122C897A4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0400" y="1414800"/>
            <a:ext cx="5472000" cy="4752000"/>
          </a:xfrm>
          <a:prstGeom prst="rect">
            <a:avLst/>
          </a:prstGeom>
        </p:spPr>
      </p:pic>
      <p:pic>
        <p:nvPicPr>
          <p:cNvPr id="4" name="Content Placeholder 8" descr="A person standing at a podium with his hands in front of him&#10;&#10;Description automatically generated">
            <a:extLst>
              <a:ext uri="{FF2B5EF4-FFF2-40B4-BE49-F238E27FC236}">
                <a16:creationId xmlns:a16="http://schemas.microsoft.com/office/drawing/2014/main" id="{21703F46-F791-2894-BBF5-C4F21239A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400" y="1414800"/>
            <a:ext cx="5465763" cy="4606147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842E4804-1A9E-81A4-E2E4-DC81C99CAE26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COP28 (Dubai) – India commits to net zero by 2070</a:t>
            </a:r>
          </a:p>
        </p:txBody>
      </p:sp>
    </p:spTree>
    <p:extLst>
      <p:ext uri="{BB962C8B-B14F-4D97-AF65-F5344CB8AC3E}">
        <p14:creationId xmlns:p14="http://schemas.microsoft.com/office/powerpoint/2010/main" val="27365579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reeform 28">
            <a:extLst>
              <a:ext uri="{FF2B5EF4-FFF2-40B4-BE49-F238E27FC236}">
                <a16:creationId xmlns:a16="http://schemas.microsoft.com/office/drawing/2014/main" id="{4DE59C8E-BEDC-C0F0-C74A-A8E6BA67A6AE}"/>
              </a:ext>
            </a:extLst>
          </p:cNvPr>
          <p:cNvSpPr>
            <a:spLocks/>
          </p:cNvSpPr>
          <p:nvPr/>
        </p:nvSpPr>
        <p:spPr bwMode="auto">
          <a:xfrm>
            <a:off x="3243243" y="2192654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923EACBB-376A-1616-E5E9-9D87811098A5}"/>
              </a:ext>
            </a:extLst>
          </p:cNvPr>
          <p:cNvSpPr>
            <a:spLocks/>
          </p:cNvSpPr>
          <p:nvPr/>
        </p:nvSpPr>
        <p:spPr bwMode="auto">
          <a:xfrm flipV="1">
            <a:off x="3243243" y="3718350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0955C93D-7171-77B7-FDA2-33CFC9B1862C}"/>
              </a:ext>
            </a:extLst>
          </p:cNvPr>
          <p:cNvSpPr>
            <a:spLocks/>
          </p:cNvSpPr>
          <p:nvPr/>
        </p:nvSpPr>
        <p:spPr bwMode="auto">
          <a:xfrm rot="10800000">
            <a:off x="6167999" y="3718350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Freeform 28">
            <a:extLst>
              <a:ext uri="{FF2B5EF4-FFF2-40B4-BE49-F238E27FC236}">
                <a16:creationId xmlns:a16="http://schemas.microsoft.com/office/drawing/2014/main" id="{2B8108D8-4D02-B942-C144-FFDC83BF3A5F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6167999" y="2192654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25C6A-CDBC-F0F7-54B1-CF2643D0E3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0" y="4574681"/>
            <a:ext cx="278075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de-DE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Technical Awareness Sessions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67821F-09D9-84CB-9D5A-60563C49D4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1" y="5170998"/>
            <a:ext cx="2970974" cy="10618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Plant Auditing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Payback and environment impact estimation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Financial viability justification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F9D656-1919-11F2-C8CD-A0185390DA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1414800"/>
            <a:ext cx="2412002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>
              <a:buClr>
                <a:srgbClr val="879BAA"/>
              </a:buClr>
            </a:pPr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High and Premium Efficiency motors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F50EC5-341E-C4C4-7FE6-D23C2523B2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1983357"/>
            <a:ext cx="24120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Lead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the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industry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on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making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and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using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 high and premium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efficiency</a:t>
            </a:r>
            <a:r>
              <a:rPr lang="de-DE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motors</a:t>
            </a:r>
            <a:endParaRPr lang="de-DE" sz="1600" dirty="0">
              <a:solidFill>
                <a:schemeClr val="bg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138750-AF17-D1BC-B0EE-B9D6926243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4574681"/>
            <a:ext cx="2412001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True commitment towards high efficiency </a:t>
            </a:r>
            <a:endParaRPr lang="de-DE" sz="16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defTabSz="979488"/>
            <a:r>
              <a:rPr lang="de-DE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A030F-FCAE-91E3-D17F-E000E47792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5194136"/>
            <a:ext cx="24120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Conformance to CE specific to tolerance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4CF192-8AFB-B5B1-7A1B-86C42FE48BB4}"/>
              </a:ext>
            </a:extLst>
          </p:cNvPr>
          <p:cNvSpPr/>
          <p:nvPr/>
        </p:nvSpPr>
        <p:spPr bwMode="auto">
          <a:xfrm>
            <a:off x="5157926" y="2840854"/>
            <a:ext cx="1837678" cy="1733827"/>
          </a:xfrm>
          <a:prstGeom prst="ellipse">
            <a:avLst/>
          </a:prstGeom>
          <a:solidFill>
            <a:srgbClr val="00646E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5" name="Gerade Verbindung 31">
            <a:extLst>
              <a:ext uri="{FF2B5EF4-FFF2-40B4-BE49-F238E27FC236}">
                <a16:creationId xmlns:a16="http://schemas.microsoft.com/office/drawing/2014/main" id="{80800527-E688-425F-7CB6-9F957669199F}"/>
              </a:ext>
            </a:extLst>
          </p:cNvPr>
          <p:cNvCxnSpPr>
            <a:cxnSpLocks/>
          </p:cNvCxnSpPr>
          <p:nvPr/>
        </p:nvCxnSpPr>
        <p:spPr bwMode="gray">
          <a:xfrm flipH="1">
            <a:off x="410400" y="5114061"/>
            <a:ext cx="2411999" cy="0"/>
          </a:xfrm>
          <a:prstGeom prst="line">
            <a:avLst/>
          </a:prstGeom>
          <a:noFill/>
          <a:ln w="9525" cap="flat" cmpd="sng" algn="ctr">
            <a:solidFill>
              <a:srgbClr val="005F8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43">
            <a:extLst>
              <a:ext uri="{FF2B5EF4-FFF2-40B4-BE49-F238E27FC236}">
                <a16:creationId xmlns:a16="http://schemas.microsoft.com/office/drawing/2014/main" id="{F6DBB559-8374-6990-46AB-05530877C1C5}"/>
              </a:ext>
            </a:extLst>
          </p:cNvPr>
          <p:cNvCxnSpPr>
            <a:cxnSpLocks/>
          </p:cNvCxnSpPr>
          <p:nvPr/>
        </p:nvCxnSpPr>
        <p:spPr bwMode="gray">
          <a:xfrm flipH="1">
            <a:off x="9228342" y="1929827"/>
            <a:ext cx="2412000" cy="0"/>
          </a:xfrm>
          <a:prstGeom prst="line">
            <a:avLst/>
          </a:prstGeom>
          <a:noFill/>
          <a:ln w="9525" cap="flat" cmpd="sng" algn="ctr">
            <a:solidFill>
              <a:srgbClr val="50BED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52">
            <a:extLst>
              <a:ext uri="{FF2B5EF4-FFF2-40B4-BE49-F238E27FC236}">
                <a16:creationId xmlns:a16="http://schemas.microsoft.com/office/drawing/2014/main" id="{50C9C2FF-A273-4D05-3E8B-F7C84F173A94}"/>
              </a:ext>
            </a:extLst>
          </p:cNvPr>
          <p:cNvCxnSpPr>
            <a:cxnSpLocks/>
          </p:cNvCxnSpPr>
          <p:nvPr/>
        </p:nvCxnSpPr>
        <p:spPr bwMode="gray">
          <a:xfrm flipH="1">
            <a:off x="9228342" y="5106719"/>
            <a:ext cx="2412000" cy="0"/>
          </a:xfrm>
          <a:prstGeom prst="line">
            <a:avLst/>
          </a:prstGeom>
          <a:noFill/>
          <a:ln w="9525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ADC331-45FC-C89E-04D0-6F9E04EC631C}"/>
              </a:ext>
            </a:extLst>
          </p:cNvPr>
          <p:cNvSpPr txBox="1"/>
          <p:nvPr/>
        </p:nvSpPr>
        <p:spPr>
          <a:xfrm>
            <a:off x="5259279" y="3238796"/>
            <a:ext cx="167344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commitment to sustainability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68AE3567-65CB-9B99-654E-F1EE26EB9089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Sustainability Development Goals related to LV Motors portfolio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1F7AAC-44C4-CB24-A59A-67673DD28E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0" y="1414800"/>
            <a:ext cx="241199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>
              <a:buClr>
                <a:srgbClr val="879BAA"/>
              </a:buClr>
            </a:pPr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Compliance on Hazardous Substance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08C975-6F32-B0FD-8078-F59A731AE00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4990" y="1994659"/>
            <a:ext cx="2685332" cy="11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RoHS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(Restriction of Hazardous Substances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REACH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(Registration, Evaluation, Authorization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 and Restriction of Chemicals)</a:t>
            </a:r>
            <a:endParaRPr lang="en-US" sz="1100" dirty="0">
              <a:solidFill>
                <a:schemeClr val="bg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22" name="Gerade Verbindung 19">
            <a:extLst>
              <a:ext uri="{FF2B5EF4-FFF2-40B4-BE49-F238E27FC236}">
                <a16:creationId xmlns:a16="http://schemas.microsoft.com/office/drawing/2014/main" id="{1F22530E-8F64-019F-82DD-2C2554F9EFA6}"/>
              </a:ext>
            </a:extLst>
          </p:cNvPr>
          <p:cNvCxnSpPr>
            <a:cxnSpLocks/>
          </p:cNvCxnSpPr>
          <p:nvPr/>
        </p:nvCxnSpPr>
        <p:spPr bwMode="gray">
          <a:xfrm flipH="1">
            <a:off x="410400" y="1923615"/>
            <a:ext cx="2411999" cy="0"/>
          </a:xfrm>
          <a:prstGeom prst="line">
            <a:avLst/>
          </a:prstGeom>
          <a:noFill/>
          <a:ln w="9525" cap="flat" cmpd="sng" algn="ctr">
            <a:solidFill>
              <a:srgbClr val="41AA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46788935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reeform 28">
            <a:extLst>
              <a:ext uri="{FF2B5EF4-FFF2-40B4-BE49-F238E27FC236}">
                <a16:creationId xmlns:a16="http://schemas.microsoft.com/office/drawing/2014/main" id="{4DE59C8E-BEDC-C0F0-C74A-A8E6BA67A6AE}"/>
              </a:ext>
            </a:extLst>
          </p:cNvPr>
          <p:cNvSpPr>
            <a:spLocks/>
          </p:cNvSpPr>
          <p:nvPr/>
        </p:nvSpPr>
        <p:spPr bwMode="auto">
          <a:xfrm>
            <a:off x="3243243" y="2192654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923EACBB-376A-1616-E5E9-9D87811098A5}"/>
              </a:ext>
            </a:extLst>
          </p:cNvPr>
          <p:cNvSpPr>
            <a:spLocks/>
          </p:cNvSpPr>
          <p:nvPr/>
        </p:nvSpPr>
        <p:spPr bwMode="auto">
          <a:xfrm flipV="1">
            <a:off x="3243243" y="3718350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0955C93D-7171-77B7-FDA2-33CFC9B1862C}"/>
              </a:ext>
            </a:extLst>
          </p:cNvPr>
          <p:cNvSpPr>
            <a:spLocks/>
          </p:cNvSpPr>
          <p:nvPr/>
        </p:nvSpPr>
        <p:spPr bwMode="auto">
          <a:xfrm rot="10800000">
            <a:off x="6167999" y="3718350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Freeform 28">
            <a:extLst>
              <a:ext uri="{FF2B5EF4-FFF2-40B4-BE49-F238E27FC236}">
                <a16:creationId xmlns:a16="http://schemas.microsoft.com/office/drawing/2014/main" id="{2B8108D8-4D02-B942-C144-FFDC83BF3A5F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6167999" y="2192654"/>
            <a:ext cx="2780756" cy="1378147"/>
          </a:xfrm>
          <a:custGeom>
            <a:avLst/>
            <a:gdLst>
              <a:gd name="T0" fmla="*/ 860 w 860"/>
              <a:gd name="T1" fmla="*/ 434 h 434"/>
              <a:gd name="T2" fmla="*/ 341 w 860"/>
              <a:gd name="T3" fmla="*/ 434 h 434"/>
              <a:gd name="T4" fmla="*/ 0 w 860"/>
              <a:gd name="T5" fmla="*/ 94 h 434"/>
              <a:gd name="T6" fmla="*/ 0 w 860"/>
              <a:gd name="T7" fmla="*/ 0 h 434"/>
              <a:gd name="T8" fmla="*/ 519 w 860"/>
              <a:gd name="T9" fmla="*/ 0 h 434"/>
              <a:gd name="T10" fmla="*/ 860 w 860"/>
              <a:gd name="T11" fmla="*/ 340 h 434"/>
              <a:gd name="T12" fmla="*/ 860 w 860"/>
              <a:gd name="T13" fmla="*/ 43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0" h="434">
                <a:moveTo>
                  <a:pt x="860" y="434"/>
                </a:moveTo>
                <a:cubicBezTo>
                  <a:pt x="341" y="434"/>
                  <a:pt x="341" y="434"/>
                  <a:pt x="341" y="434"/>
                </a:cubicBezTo>
                <a:cubicBezTo>
                  <a:pt x="153" y="434"/>
                  <a:pt x="0" y="282"/>
                  <a:pt x="0" y="94"/>
                </a:cubicBezTo>
                <a:cubicBezTo>
                  <a:pt x="0" y="0"/>
                  <a:pt x="0" y="0"/>
                  <a:pt x="0" y="0"/>
                </a:cubicBezTo>
                <a:cubicBezTo>
                  <a:pt x="519" y="0"/>
                  <a:pt x="519" y="0"/>
                  <a:pt x="519" y="0"/>
                </a:cubicBezTo>
                <a:cubicBezTo>
                  <a:pt x="707" y="0"/>
                  <a:pt x="860" y="152"/>
                  <a:pt x="860" y="340"/>
                </a:cubicBezTo>
                <a:lnTo>
                  <a:pt x="860" y="434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25C6A-CDBC-F0F7-54B1-CF2643D0E3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0" y="4574681"/>
            <a:ext cx="278075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de-DE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Technical Awareness Sessions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67821F-09D9-84CB-9D5A-60563C49D4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1" y="5170998"/>
            <a:ext cx="2970974" cy="10618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Plant Auditing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Payback and environment impact estimation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Financial viability justification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F9D656-1919-11F2-C8CD-A0185390DA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1384022"/>
            <a:ext cx="2412002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High and Premium Efficiency motors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F50EC5-341E-C4C4-7FE6-D23C2523B2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1983357"/>
            <a:ext cx="2412000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j-lt"/>
              </a:rPr>
              <a:t>Lead the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industry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on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making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and 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using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 high and premium efficiency motors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138750-AF17-D1BC-B0EE-B9D6926243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4574681"/>
            <a:ext cx="2412001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/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True commitment towards high efficiency </a:t>
            </a:r>
            <a:endParaRPr lang="de-DE" sz="16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defTabSz="979488"/>
            <a:r>
              <a:rPr lang="de-DE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A030F-FCAE-91E3-D17F-E000E47792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28342" y="5194136"/>
            <a:ext cx="24120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Conformance to CE specific to tolerance</a:t>
            </a:r>
          </a:p>
        </p:txBody>
      </p:sp>
      <p:cxnSp>
        <p:nvCxnSpPr>
          <p:cNvPr id="15" name="Gerade Verbindung 31">
            <a:extLst>
              <a:ext uri="{FF2B5EF4-FFF2-40B4-BE49-F238E27FC236}">
                <a16:creationId xmlns:a16="http://schemas.microsoft.com/office/drawing/2014/main" id="{80800527-E688-425F-7CB6-9F957669199F}"/>
              </a:ext>
            </a:extLst>
          </p:cNvPr>
          <p:cNvCxnSpPr>
            <a:cxnSpLocks/>
          </p:cNvCxnSpPr>
          <p:nvPr/>
        </p:nvCxnSpPr>
        <p:spPr bwMode="gray">
          <a:xfrm flipH="1">
            <a:off x="410400" y="5114061"/>
            <a:ext cx="2411999" cy="0"/>
          </a:xfrm>
          <a:prstGeom prst="line">
            <a:avLst/>
          </a:prstGeom>
          <a:noFill/>
          <a:ln w="9525" cap="flat" cmpd="sng" algn="ctr">
            <a:solidFill>
              <a:srgbClr val="005F8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43">
            <a:extLst>
              <a:ext uri="{FF2B5EF4-FFF2-40B4-BE49-F238E27FC236}">
                <a16:creationId xmlns:a16="http://schemas.microsoft.com/office/drawing/2014/main" id="{F6DBB559-8374-6990-46AB-05530877C1C5}"/>
              </a:ext>
            </a:extLst>
          </p:cNvPr>
          <p:cNvCxnSpPr>
            <a:cxnSpLocks/>
          </p:cNvCxnSpPr>
          <p:nvPr/>
        </p:nvCxnSpPr>
        <p:spPr bwMode="gray">
          <a:xfrm flipH="1">
            <a:off x="9228342" y="1929827"/>
            <a:ext cx="2412000" cy="0"/>
          </a:xfrm>
          <a:prstGeom prst="line">
            <a:avLst/>
          </a:prstGeom>
          <a:noFill/>
          <a:ln w="9525" cap="flat" cmpd="sng" algn="ctr">
            <a:solidFill>
              <a:srgbClr val="50BED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52">
            <a:extLst>
              <a:ext uri="{FF2B5EF4-FFF2-40B4-BE49-F238E27FC236}">
                <a16:creationId xmlns:a16="http://schemas.microsoft.com/office/drawing/2014/main" id="{50C9C2FF-A273-4D05-3E8B-F7C84F173A94}"/>
              </a:ext>
            </a:extLst>
          </p:cNvPr>
          <p:cNvCxnSpPr>
            <a:cxnSpLocks/>
          </p:cNvCxnSpPr>
          <p:nvPr/>
        </p:nvCxnSpPr>
        <p:spPr bwMode="gray">
          <a:xfrm flipH="1">
            <a:off x="9228342" y="5106719"/>
            <a:ext cx="2412000" cy="0"/>
          </a:xfrm>
          <a:prstGeom prst="line">
            <a:avLst/>
          </a:prstGeom>
          <a:noFill/>
          <a:ln w="9525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itle 5">
            <a:extLst>
              <a:ext uri="{FF2B5EF4-FFF2-40B4-BE49-F238E27FC236}">
                <a16:creationId xmlns:a16="http://schemas.microsoft.com/office/drawing/2014/main" id="{68AE3567-65CB-9B99-654E-F1EE26EB9089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Sustainability Development Goals related to LV Motors portfolio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1F7AAC-44C4-CB24-A59A-67673DD28E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400" y="1414800"/>
            <a:ext cx="241199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979488">
              <a:buClr>
                <a:srgbClr val="879BAA"/>
              </a:buClr>
            </a:pPr>
            <a:r>
              <a:rPr lang="en-US" sz="16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Compliance on Hazardous Substance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08C975-6F32-B0FD-8078-F59A731AE00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4990" y="1994659"/>
            <a:ext cx="2685332" cy="11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RoHS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(Restriction of Hazardous Substances</a:t>
            </a:r>
          </a:p>
          <a:p>
            <a:pPr marL="180975" indent="-180975"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REACH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(Registration, Evaluation, Authorization</a:t>
            </a:r>
          </a:p>
          <a:p>
            <a:pPr defTabSz="979488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  and Restriction of Chemicals)</a:t>
            </a:r>
            <a:endParaRPr lang="en-US" sz="1100" dirty="0">
              <a:solidFill>
                <a:schemeClr val="bg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22" name="Gerade Verbindung 19">
            <a:extLst>
              <a:ext uri="{FF2B5EF4-FFF2-40B4-BE49-F238E27FC236}">
                <a16:creationId xmlns:a16="http://schemas.microsoft.com/office/drawing/2014/main" id="{1F22530E-8F64-019F-82DD-2C2554F9EFA6}"/>
              </a:ext>
            </a:extLst>
          </p:cNvPr>
          <p:cNvCxnSpPr>
            <a:cxnSpLocks/>
          </p:cNvCxnSpPr>
          <p:nvPr/>
        </p:nvCxnSpPr>
        <p:spPr bwMode="gray">
          <a:xfrm flipH="1">
            <a:off x="410400" y="1923615"/>
            <a:ext cx="2411999" cy="0"/>
          </a:xfrm>
          <a:prstGeom prst="line">
            <a:avLst/>
          </a:prstGeom>
          <a:noFill/>
          <a:ln w="9525" cap="flat" cmpd="sng" algn="ctr">
            <a:solidFill>
              <a:srgbClr val="41AAA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6949A35-9876-6C62-1DC2-17A0BDD6F1B8}"/>
              </a:ext>
            </a:extLst>
          </p:cNvPr>
          <p:cNvSpPr/>
          <p:nvPr/>
        </p:nvSpPr>
        <p:spPr bwMode="auto">
          <a:xfrm>
            <a:off x="5157926" y="2840854"/>
            <a:ext cx="1837678" cy="1733827"/>
          </a:xfrm>
          <a:prstGeom prst="ellipse">
            <a:avLst/>
          </a:prstGeom>
          <a:solidFill>
            <a:srgbClr val="00646E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39C169-B087-1032-1D3E-F9A522493FA1}"/>
              </a:ext>
            </a:extLst>
          </p:cNvPr>
          <p:cNvSpPr txBox="1"/>
          <p:nvPr/>
        </p:nvSpPr>
        <p:spPr>
          <a:xfrm>
            <a:off x="5259279" y="3238796"/>
            <a:ext cx="167344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commitment to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3599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700434B-C23B-D298-C216-7C0B049423A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700434B-C23B-D298-C216-7C0B049423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5">
            <a:extLst>
              <a:ext uri="{FF2B5EF4-FFF2-40B4-BE49-F238E27FC236}">
                <a16:creationId xmlns:a16="http://schemas.microsoft.com/office/drawing/2014/main" id="{23F8BF31-F323-0037-AD5E-674DCA00ED87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What do you think about cost of purchase and cost of usage?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C2C04-D73C-32AE-4341-0CBB2DAC7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8" t="31237" r="6991"/>
          <a:stretch/>
        </p:blipFill>
        <p:spPr>
          <a:xfrm>
            <a:off x="661122" y="1452086"/>
            <a:ext cx="3893946" cy="2023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B41117-C314-7344-17DD-1B2901E72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4084" y="1412858"/>
            <a:ext cx="2677209" cy="20542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52CC8-94E2-106C-984D-2715163CBCFA}"/>
              </a:ext>
            </a:extLst>
          </p:cNvPr>
          <p:cNvSpPr txBox="1"/>
          <p:nvPr/>
        </p:nvSpPr>
        <p:spPr>
          <a:xfrm>
            <a:off x="847382" y="3975520"/>
            <a:ext cx="3707686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b="1" dirty="0"/>
              <a:t>Rs. 20L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8BDC9-8BF2-B4EF-5338-632CB3D555F2}"/>
              </a:ext>
            </a:extLst>
          </p:cNvPr>
          <p:cNvSpPr txBox="1"/>
          <p:nvPr/>
        </p:nvSpPr>
        <p:spPr>
          <a:xfrm>
            <a:off x="4760383" y="3975520"/>
            <a:ext cx="2946401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Cost of Asset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3507DE-AC1B-041D-6578-AB53C448DD6E}"/>
              </a:ext>
            </a:extLst>
          </p:cNvPr>
          <p:cNvSpPr txBox="1"/>
          <p:nvPr/>
        </p:nvSpPr>
        <p:spPr>
          <a:xfrm>
            <a:off x="7687989" y="3975520"/>
            <a:ext cx="3452028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Rs. 0.5L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BDB36-5D0A-5E80-9255-67DB52B91184}"/>
              </a:ext>
            </a:extLst>
          </p:cNvPr>
          <p:cNvSpPr txBox="1"/>
          <p:nvPr/>
        </p:nvSpPr>
        <p:spPr>
          <a:xfrm>
            <a:off x="820538" y="5598666"/>
            <a:ext cx="3707686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b="1" dirty="0"/>
              <a:t>0.1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457106-0A72-D534-4B06-B7FA530A38A4}"/>
              </a:ext>
            </a:extLst>
          </p:cNvPr>
          <p:cNvSpPr txBox="1"/>
          <p:nvPr/>
        </p:nvSpPr>
        <p:spPr>
          <a:xfrm>
            <a:off x="4733539" y="5598666"/>
            <a:ext cx="2946401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Running to Asset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2476F-BBD7-3576-5C89-4DB73328EF6A}"/>
              </a:ext>
            </a:extLst>
          </p:cNvPr>
          <p:cNvSpPr txBox="1"/>
          <p:nvPr/>
        </p:nvSpPr>
        <p:spPr>
          <a:xfrm>
            <a:off x="7661145" y="5589141"/>
            <a:ext cx="3452028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23.76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C08975-01AB-5456-60CE-071BBE366695}"/>
              </a:ext>
            </a:extLst>
          </p:cNvPr>
          <p:cNvSpPr txBox="1"/>
          <p:nvPr/>
        </p:nvSpPr>
        <p:spPr>
          <a:xfrm>
            <a:off x="833960" y="4302697"/>
            <a:ext cx="3707686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b="1" dirty="0"/>
              <a:t>1500 kms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88FA0-9471-B787-565E-5D092F9B1C42}"/>
              </a:ext>
            </a:extLst>
          </p:cNvPr>
          <p:cNvSpPr txBox="1"/>
          <p:nvPr/>
        </p:nvSpPr>
        <p:spPr>
          <a:xfrm>
            <a:off x="4746961" y="4302697"/>
            <a:ext cx="2946401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Running per month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A7CF4-FC32-A478-17EE-9E5C09C9A7EB}"/>
              </a:ext>
            </a:extLst>
          </p:cNvPr>
          <p:cNvSpPr txBox="1"/>
          <p:nvPr/>
        </p:nvSpPr>
        <p:spPr>
          <a:xfrm>
            <a:off x="7674567" y="4302697"/>
            <a:ext cx="3452028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600 </a:t>
            </a:r>
            <a:r>
              <a:rPr lang="en-US" b="1" dirty="0" err="1"/>
              <a:t>hrs</a:t>
            </a:r>
            <a:r>
              <a:rPr lang="en-US" b="1" dirty="0"/>
              <a:t> (average in Paper Ind)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4D02D-54C1-0777-64BE-8D1BAE3A3B35}"/>
              </a:ext>
            </a:extLst>
          </p:cNvPr>
          <p:cNvSpPr txBox="1"/>
          <p:nvPr/>
        </p:nvSpPr>
        <p:spPr>
          <a:xfrm>
            <a:off x="820538" y="4629874"/>
            <a:ext cx="3707686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b="1" dirty="0"/>
              <a:t>18,000 kms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7503D0-0F85-5B72-6AB6-98345575D059}"/>
              </a:ext>
            </a:extLst>
          </p:cNvPr>
          <p:cNvSpPr txBox="1"/>
          <p:nvPr/>
        </p:nvSpPr>
        <p:spPr>
          <a:xfrm>
            <a:off x="4733539" y="4629874"/>
            <a:ext cx="2946401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Running per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C232F9-5FDC-AF7E-A90D-3E64BD694C09}"/>
              </a:ext>
            </a:extLst>
          </p:cNvPr>
          <p:cNvSpPr txBox="1"/>
          <p:nvPr/>
        </p:nvSpPr>
        <p:spPr>
          <a:xfrm>
            <a:off x="7661145" y="4629874"/>
            <a:ext cx="3452028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7,200 </a:t>
            </a:r>
            <a:r>
              <a:rPr lang="en-US" b="1" dirty="0" err="1"/>
              <a:t>hrs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042844-FF82-7993-490B-1C54ACCDAAF3}"/>
              </a:ext>
            </a:extLst>
          </p:cNvPr>
          <p:cNvSpPr txBox="1"/>
          <p:nvPr/>
        </p:nvSpPr>
        <p:spPr>
          <a:xfrm>
            <a:off x="847382" y="4945919"/>
            <a:ext cx="3707686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b="1" dirty="0"/>
              <a:t>Rs. 10/-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700B9E-7B2E-6C1F-4617-89772A506C1D}"/>
              </a:ext>
            </a:extLst>
          </p:cNvPr>
          <p:cNvSpPr txBox="1"/>
          <p:nvPr/>
        </p:nvSpPr>
        <p:spPr>
          <a:xfrm>
            <a:off x="4760383" y="4945919"/>
            <a:ext cx="2946401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Cost per unit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F4F0DB-7354-BDD3-4248-29B16D9BA681}"/>
              </a:ext>
            </a:extLst>
          </p:cNvPr>
          <p:cNvSpPr txBox="1"/>
          <p:nvPr/>
        </p:nvSpPr>
        <p:spPr>
          <a:xfrm>
            <a:off x="7687989" y="4936394"/>
            <a:ext cx="3452028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Rs. 10/-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C4B838-FA3B-2BBF-4F21-BF8F88458D16}"/>
              </a:ext>
            </a:extLst>
          </p:cNvPr>
          <p:cNvSpPr txBox="1"/>
          <p:nvPr/>
        </p:nvSpPr>
        <p:spPr>
          <a:xfrm>
            <a:off x="820538" y="5260667"/>
            <a:ext cx="3707686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b="1" dirty="0"/>
              <a:t>Rs. 1.80L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1C8343-7525-9D18-C438-1CBDB1B9491C}"/>
              </a:ext>
            </a:extLst>
          </p:cNvPr>
          <p:cNvSpPr txBox="1"/>
          <p:nvPr/>
        </p:nvSpPr>
        <p:spPr>
          <a:xfrm>
            <a:off x="4733539" y="5260667"/>
            <a:ext cx="2946401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Running cost per year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897CF1-452A-0E29-A62C-BDF823904BE9}"/>
              </a:ext>
            </a:extLst>
          </p:cNvPr>
          <p:cNvSpPr txBox="1"/>
          <p:nvPr/>
        </p:nvSpPr>
        <p:spPr>
          <a:xfrm>
            <a:off x="7661144" y="5251142"/>
            <a:ext cx="4435606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b="1" dirty="0"/>
              <a:t>Rs. 11.88L (16.5 kWx7,200X10)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5FCC5A-50DC-8925-BA67-964BBD146FEA}"/>
              </a:ext>
            </a:extLst>
          </p:cNvPr>
          <p:cNvSpPr txBox="1"/>
          <p:nvPr/>
        </p:nvSpPr>
        <p:spPr>
          <a:xfrm>
            <a:off x="8467726" y="2190750"/>
            <a:ext cx="66675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15 kW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78499-3B02-B47C-8131-A1FB3EF04DCC}"/>
              </a:ext>
            </a:extLst>
          </p:cNvPr>
          <p:cNvSpPr txBox="1"/>
          <p:nvPr/>
        </p:nvSpPr>
        <p:spPr>
          <a:xfrm>
            <a:off x="5353050" y="1905000"/>
            <a:ext cx="1495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230x</a:t>
            </a:r>
          </a:p>
        </p:txBody>
      </p:sp>
    </p:spTree>
    <p:extLst>
      <p:ext uri="{BB962C8B-B14F-4D97-AF65-F5344CB8AC3E}">
        <p14:creationId xmlns:p14="http://schemas.microsoft.com/office/powerpoint/2010/main" val="2557327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6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19545A3-39AC-4D1D-8F15-7DE15CD68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3938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9545A3-39AC-4D1D-8F15-7DE15CD68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4" name="Gerader Verbinder 55">
            <a:extLst>
              <a:ext uri="{FF2B5EF4-FFF2-40B4-BE49-F238E27FC236}">
                <a16:creationId xmlns:a16="http://schemas.microsoft.com/office/drawing/2014/main" id="{9F699C01-DAFB-C8F6-CE01-BA0411CE6B2F}"/>
              </a:ext>
            </a:extLst>
          </p:cNvPr>
          <p:cNvCxnSpPr>
            <a:cxnSpLocks/>
          </p:cNvCxnSpPr>
          <p:nvPr/>
        </p:nvCxnSpPr>
        <p:spPr>
          <a:xfrm flipV="1">
            <a:off x="9187402" y="3936904"/>
            <a:ext cx="10039" cy="1487214"/>
          </a:xfrm>
          <a:prstGeom prst="line">
            <a:avLst/>
          </a:prstGeom>
          <a:noFill/>
          <a:ln w="952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Gerader Verbinder 55">
            <a:extLst>
              <a:ext uri="{FF2B5EF4-FFF2-40B4-BE49-F238E27FC236}">
                <a16:creationId xmlns:a16="http://schemas.microsoft.com/office/drawing/2014/main" id="{231DF52F-937F-5D9E-A7AE-E90D3D27AA9C}"/>
              </a:ext>
            </a:extLst>
          </p:cNvPr>
          <p:cNvCxnSpPr>
            <a:cxnSpLocks/>
          </p:cNvCxnSpPr>
          <p:nvPr/>
        </p:nvCxnSpPr>
        <p:spPr>
          <a:xfrm flipH="1">
            <a:off x="6442830" y="3283063"/>
            <a:ext cx="713676" cy="0"/>
          </a:xfrm>
          <a:prstGeom prst="line">
            <a:avLst/>
          </a:prstGeom>
          <a:noFill/>
          <a:ln w="952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Gerader Verbinder 55">
            <a:extLst>
              <a:ext uri="{FF2B5EF4-FFF2-40B4-BE49-F238E27FC236}">
                <a16:creationId xmlns:a16="http://schemas.microsoft.com/office/drawing/2014/main" id="{A64265B4-764A-7F77-1A9C-9A95F3470BED}"/>
              </a:ext>
            </a:extLst>
          </p:cNvPr>
          <p:cNvCxnSpPr>
            <a:cxnSpLocks/>
          </p:cNvCxnSpPr>
          <p:nvPr/>
        </p:nvCxnSpPr>
        <p:spPr>
          <a:xfrm flipH="1">
            <a:off x="6416326" y="4071568"/>
            <a:ext cx="713676" cy="0"/>
          </a:xfrm>
          <a:prstGeom prst="line">
            <a:avLst/>
          </a:prstGeom>
          <a:noFill/>
          <a:ln w="952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68">
            <a:extLst>
              <a:ext uri="{FF2B5EF4-FFF2-40B4-BE49-F238E27FC236}">
                <a16:creationId xmlns:a16="http://schemas.microsoft.com/office/drawing/2014/main" id="{3670EC63-23B7-FA8A-942C-7B87A77D5474}"/>
              </a:ext>
            </a:extLst>
          </p:cNvPr>
          <p:cNvSpPr txBox="1"/>
          <p:nvPr/>
        </p:nvSpPr>
        <p:spPr bwMode="gray">
          <a:xfrm>
            <a:off x="9197441" y="2515002"/>
            <a:ext cx="1560924" cy="21164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  <a:defRPr sz="1599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de-DE" dirty="0"/>
          </a:p>
        </p:txBody>
      </p:sp>
      <p:grpSp>
        <p:nvGrpSpPr>
          <p:cNvPr id="6" name="Gruppieren 6">
            <a:extLst>
              <a:ext uri="{FF2B5EF4-FFF2-40B4-BE49-F238E27FC236}">
                <a16:creationId xmlns:a16="http://schemas.microsoft.com/office/drawing/2014/main" id="{CCEA96A8-74DC-9976-BD26-CF7DE59A7BC6}"/>
              </a:ext>
            </a:extLst>
          </p:cNvPr>
          <p:cNvGrpSpPr/>
          <p:nvPr/>
        </p:nvGrpSpPr>
        <p:grpSpPr>
          <a:xfrm>
            <a:off x="5756192" y="1981200"/>
            <a:ext cx="5665341" cy="3846790"/>
            <a:chOff x="5675623" y="985422"/>
            <a:chExt cx="5841933" cy="4189207"/>
          </a:xfrm>
        </p:grpSpPr>
        <p:sp>
          <p:nvSpPr>
            <p:cNvPr id="7" name="Freeform: Shape 133">
              <a:extLst>
                <a:ext uri="{FF2B5EF4-FFF2-40B4-BE49-F238E27FC236}">
                  <a16:creationId xmlns:a16="http://schemas.microsoft.com/office/drawing/2014/main" id="{7E7267B7-520B-13F5-51D3-0A0481ABC975}"/>
                </a:ext>
              </a:extLst>
            </p:cNvPr>
            <p:cNvSpPr/>
            <p:nvPr/>
          </p:nvSpPr>
          <p:spPr bwMode="gray">
            <a:xfrm>
              <a:off x="6367152" y="1025808"/>
              <a:ext cx="5150404" cy="3680182"/>
            </a:xfrm>
            <a:custGeom>
              <a:avLst/>
              <a:gdLst>
                <a:gd name="connsiteX0" fmla="*/ 0 w 4298623"/>
                <a:gd name="connsiteY0" fmla="*/ 0 h 2347275"/>
                <a:gd name="connsiteX1" fmla="*/ 0 w 4298623"/>
                <a:gd name="connsiteY1" fmla="*/ 2347275 h 2347275"/>
                <a:gd name="connsiteX2" fmla="*/ 4298623 w 4298623"/>
                <a:gd name="connsiteY2" fmla="*/ 2347275 h 234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623" h="2347275">
                  <a:moveTo>
                    <a:pt x="0" y="0"/>
                  </a:moveTo>
                  <a:lnTo>
                    <a:pt x="0" y="2347275"/>
                  </a:lnTo>
                  <a:lnTo>
                    <a:pt x="4298623" y="2347275"/>
                  </a:lnTo>
                </a:path>
              </a:pathLst>
            </a:custGeom>
            <a:noFill/>
            <a:ln w="15875" cap="flat" cmpd="sng" algn="ctr">
              <a:solidFill>
                <a:srgbClr val="009999"/>
              </a:solidFill>
              <a:prstDash val="solid"/>
              <a:miter lim="800000"/>
              <a:headEnd type="arrow" w="med" len="sm"/>
              <a:tailEnd type="arrow" w="med" len="sm"/>
            </a:ln>
            <a:effectLst/>
          </p:spPr>
          <p:txBody>
            <a:bodyPr rtlCol="0" anchor="ctr"/>
            <a:lstStyle/>
            <a:p>
              <a:endParaRPr lang="de-DE" sz="1400"/>
            </a:p>
          </p:txBody>
        </p:sp>
        <p:sp>
          <p:nvSpPr>
            <p:cNvPr id="8" name="TextBox 132">
              <a:extLst>
                <a:ext uri="{FF2B5EF4-FFF2-40B4-BE49-F238E27FC236}">
                  <a16:creationId xmlns:a16="http://schemas.microsoft.com/office/drawing/2014/main" id="{42BA7587-5178-1DE2-A6A4-39E4851C5428}"/>
                </a:ext>
              </a:extLst>
            </p:cNvPr>
            <p:cNvSpPr txBox="1"/>
            <p:nvPr/>
          </p:nvSpPr>
          <p:spPr bwMode="gray">
            <a:xfrm>
              <a:off x="5675623" y="985422"/>
              <a:ext cx="653906" cy="2521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kern="12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r>
                <a:rPr lang="en-US" sz="1600" kern="1200" baseline="-25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1600" kern="1200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[kW]</a:t>
              </a: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9" name="TextBox 63">
              <a:extLst>
                <a:ext uri="{FF2B5EF4-FFF2-40B4-BE49-F238E27FC236}">
                  <a16:creationId xmlns:a16="http://schemas.microsoft.com/office/drawing/2014/main" id="{D3209889-08AA-C96A-6918-9BBFCB16789D}"/>
                </a:ext>
              </a:extLst>
            </p:cNvPr>
            <p:cNvSpPr txBox="1"/>
            <p:nvPr/>
          </p:nvSpPr>
          <p:spPr bwMode="gray">
            <a:xfrm>
              <a:off x="6563263" y="4882168"/>
              <a:ext cx="1205737" cy="29246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July 2021</a:t>
              </a:r>
              <a:endParaRPr lang="de-D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grpSp>
          <p:nvGrpSpPr>
            <p:cNvPr id="10" name="Group 134">
              <a:extLst>
                <a:ext uri="{FF2B5EF4-FFF2-40B4-BE49-F238E27FC236}">
                  <a16:creationId xmlns:a16="http://schemas.microsoft.com/office/drawing/2014/main" id="{3DC6F8E0-7433-377D-893A-8F0046C9C89C}"/>
                </a:ext>
              </a:extLst>
            </p:cNvPr>
            <p:cNvGrpSpPr/>
            <p:nvPr/>
          </p:nvGrpSpPr>
          <p:grpSpPr>
            <a:xfrm>
              <a:off x="5797766" y="1464591"/>
              <a:ext cx="653839" cy="3210612"/>
              <a:chOff x="129222" y="-122031"/>
              <a:chExt cx="640478" cy="3203873"/>
            </a:xfrm>
          </p:grpSpPr>
          <p:sp>
            <p:nvSpPr>
              <p:cNvPr id="15" name="TextBox 135">
                <a:extLst>
                  <a:ext uri="{FF2B5EF4-FFF2-40B4-BE49-F238E27FC236}">
                    <a16:creationId xmlns:a16="http://schemas.microsoft.com/office/drawing/2014/main" id="{2766CFDE-772B-E735-74FC-6D9ADD13BA5B}"/>
                  </a:ext>
                </a:extLst>
              </p:cNvPr>
              <p:cNvSpPr txBox="1"/>
              <p:nvPr/>
            </p:nvSpPr>
            <p:spPr bwMode="gray">
              <a:xfrm>
                <a:off x="201688" y="2869948"/>
                <a:ext cx="525901" cy="211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600" kern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0.12</a:t>
                </a:r>
                <a:endParaRPr lang="de-DE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6" name="TextBox 136">
                <a:extLst>
                  <a:ext uri="{FF2B5EF4-FFF2-40B4-BE49-F238E27FC236}">
                    <a16:creationId xmlns:a16="http://schemas.microsoft.com/office/drawing/2014/main" id="{F5511F2F-BC89-A99C-294C-CEECAED909A3}"/>
                  </a:ext>
                </a:extLst>
              </p:cNvPr>
              <p:cNvSpPr txBox="1"/>
              <p:nvPr/>
            </p:nvSpPr>
            <p:spPr bwMode="gray">
              <a:xfrm>
                <a:off x="214104" y="2251011"/>
                <a:ext cx="525898" cy="211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600" kern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0.75</a:t>
                </a:r>
                <a:endParaRPr lang="de-DE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7" name="TextBox 138">
                <a:extLst>
                  <a:ext uri="{FF2B5EF4-FFF2-40B4-BE49-F238E27FC236}">
                    <a16:creationId xmlns:a16="http://schemas.microsoft.com/office/drawing/2014/main" id="{7263666D-EDFE-DE37-8E92-A4D008329246}"/>
                  </a:ext>
                </a:extLst>
              </p:cNvPr>
              <p:cNvSpPr txBox="1"/>
              <p:nvPr/>
            </p:nvSpPr>
            <p:spPr bwMode="gray">
              <a:xfrm>
                <a:off x="129222" y="-122031"/>
                <a:ext cx="640478" cy="211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600" kern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1 000</a:t>
                </a:r>
                <a:endParaRPr lang="de-DE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p:grpSp>
        <p:cxnSp>
          <p:nvCxnSpPr>
            <p:cNvPr id="12" name="Gerader Verbinder 52">
              <a:extLst>
                <a:ext uri="{FF2B5EF4-FFF2-40B4-BE49-F238E27FC236}">
                  <a16:creationId xmlns:a16="http://schemas.microsoft.com/office/drawing/2014/main" id="{DBFCF97D-3225-8DD7-0717-9539211772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0401" y="1567530"/>
              <a:ext cx="1979861" cy="0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erader Verbinder 54">
              <a:extLst>
                <a:ext uri="{FF2B5EF4-FFF2-40B4-BE49-F238E27FC236}">
                  <a16:creationId xmlns:a16="http://schemas.microsoft.com/office/drawing/2014/main" id="{AC03A287-C3BF-F759-B04D-DEF15FB33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6912" y="4549135"/>
              <a:ext cx="1991470" cy="0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r Verbinder 55">
              <a:extLst>
                <a:ext uri="{FF2B5EF4-FFF2-40B4-BE49-F238E27FC236}">
                  <a16:creationId xmlns:a16="http://schemas.microsoft.com/office/drawing/2014/main" id="{429295CB-C2CD-DA0B-3065-C32238B46D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9748" y="3871602"/>
              <a:ext cx="735922" cy="0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extBox 68">
            <a:extLst>
              <a:ext uri="{FF2B5EF4-FFF2-40B4-BE49-F238E27FC236}">
                <a16:creationId xmlns:a16="http://schemas.microsoft.com/office/drawing/2014/main" id="{9AD56B32-7320-8334-AE9B-F7455FA7E51C}"/>
              </a:ext>
            </a:extLst>
          </p:cNvPr>
          <p:cNvSpPr txBox="1"/>
          <p:nvPr/>
        </p:nvSpPr>
        <p:spPr bwMode="gray">
          <a:xfrm>
            <a:off x="6486496" y="2515002"/>
            <a:ext cx="2357344" cy="21164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  <a:defRPr sz="1599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de-DE" dirty="0"/>
          </a:p>
        </p:txBody>
      </p:sp>
      <p:sp>
        <p:nvSpPr>
          <p:cNvPr id="19" name="TextBox 68">
            <a:extLst>
              <a:ext uri="{FF2B5EF4-FFF2-40B4-BE49-F238E27FC236}">
                <a16:creationId xmlns:a16="http://schemas.microsoft.com/office/drawing/2014/main" id="{4F08ECF4-39CE-CA3D-2C5A-3A0B74A330C9}"/>
              </a:ext>
            </a:extLst>
          </p:cNvPr>
          <p:cNvSpPr txBox="1"/>
          <p:nvPr/>
        </p:nvSpPr>
        <p:spPr bwMode="gray">
          <a:xfrm>
            <a:off x="9197441" y="3283115"/>
            <a:ext cx="1563145" cy="8141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US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68">
            <a:extLst>
              <a:ext uri="{FF2B5EF4-FFF2-40B4-BE49-F238E27FC236}">
                <a16:creationId xmlns:a16="http://schemas.microsoft.com/office/drawing/2014/main" id="{1F4D1B4D-E0BA-1BE2-7EAD-483D32E62995}"/>
              </a:ext>
            </a:extLst>
          </p:cNvPr>
          <p:cNvSpPr txBox="1"/>
          <p:nvPr/>
        </p:nvSpPr>
        <p:spPr bwMode="gray">
          <a:xfrm>
            <a:off x="6488946" y="4637972"/>
            <a:ext cx="2357344" cy="605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  <a:defRPr sz="1599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136">
            <a:extLst>
              <a:ext uri="{FF2B5EF4-FFF2-40B4-BE49-F238E27FC236}">
                <a16:creationId xmlns:a16="http://schemas.microsoft.com/office/drawing/2014/main" id="{FD66864D-D3B9-386F-1794-837ECD804D64}"/>
              </a:ext>
            </a:extLst>
          </p:cNvPr>
          <p:cNvSpPr txBox="1"/>
          <p:nvPr/>
        </p:nvSpPr>
        <p:spPr bwMode="gray">
          <a:xfrm>
            <a:off x="5970578" y="3985132"/>
            <a:ext cx="510156" cy="2121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  <a:endParaRPr lang="de-DE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TextBox 136">
            <a:extLst>
              <a:ext uri="{FF2B5EF4-FFF2-40B4-BE49-F238E27FC236}">
                <a16:creationId xmlns:a16="http://schemas.microsoft.com/office/drawing/2014/main" id="{77B295F3-FB3F-B336-DF43-3A698EE10DCB}"/>
              </a:ext>
            </a:extLst>
          </p:cNvPr>
          <p:cNvSpPr txBox="1"/>
          <p:nvPr/>
        </p:nvSpPr>
        <p:spPr bwMode="gray">
          <a:xfrm>
            <a:off x="5973668" y="3166596"/>
            <a:ext cx="510156" cy="2121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endParaRPr lang="de-DE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62">
            <a:extLst>
              <a:ext uri="{FF2B5EF4-FFF2-40B4-BE49-F238E27FC236}">
                <a16:creationId xmlns:a16="http://schemas.microsoft.com/office/drawing/2014/main" id="{015549D3-D794-0B0A-95AD-1AD7FABE4998}"/>
              </a:ext>
            </a:extLst>
          </p:cNvPr>
          <p:cNvSpPr txBox="1"/>
          <p:nvPr/>
        </p:nvSpPr>
        <p:spPr bwMode="gray">
          <a:xfrm>
            <a:off x="9538581" y="3302165"/>
            <a:ext cx="864073" cy="31423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IE4</a:t>
            </a:r>
            <a:endParaRPr lang="en-US" sz="1600" baseline="3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62">
            <a:extLst>
              <a:ext uri="{FF2B5EF4-FFF2-40B4-BE49-F238E27FC236}">
                <a16:creationId xmlns:a16="http://schemas.microsoft.com/office/drawing/2014/main" id="{0880A318-1C73-B07F-5420-B960C7BB33EC}"/>
              </a:ext>
            </a:extLst>
          </p:cNvPr>
          <p:cNvSpPr txBox="1"/>
          <p:nvPr/>
        </p:nvSpPr>
        <p:spPr bwMode="gray">
          <a:xfrm>
            <a:off x="7370323" y="4557778"/>
            <a:ext cx="909318" cy="31455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IE2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TextBox 62">
            <a:extLst>
              <a:ext uri="{FF2B5EF4-FFF2-40B4-BE49-F238E27FC236}">
                <a16:creationId xmlns:a16="http://schemas.microsoft.com/office/drawing/2014/main" id="{5CC5AD9C-42BC-1443-E46B-AEE7AB86C562}"/>
              </a:ext>
            </a:extLst>
          </p:cNvPr>
          <p:cNvSpPr txBox="1"/>
          <p:nvPr/>
        </p:nvSpPr>
        <p:spPr bwMode="gray">
          <a:xfrm>
            <a:off x="7298860" y="4961138"/>
            <a:ext cx="909318" cy="31455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Poles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9EEA3415-8743-D186-763C-F9A8A1DDE8A7}"/>
              </a:ext>
            </a:extLst>
          </p:cNvPr>
          <p:cNvSpPr txBox="1"/>
          <p:nvPr/>
        </p:nvSpPr>
        <p:spPr bwMode="gray">
          <a:xfrm>
            <a:off x="7294123" y="4770170"/>
            <a:ext cx="909318" cy="31455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2/4/6/8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8" name="TextBox 62">
            <a:extLst>
              <a:ext uri="{FF2B5EF4-FFF2-40B4-BE49-F238E27FC236}">
                <a16:creationId xmlns:a16="http://schemas.microsoft.com/office/drawing/2014/main" id="{F3813023-3F60-4CA4-D581-6FEFBF700BA2}"/>
              </a:ext>
            </a:extLst>
          </p:cNvPr>
          <p:cNvSpPr txBox="1"/>
          <p:nvPr/>
        </p:nvSpPr>
        <p:spPr bwMode="gray">
          <a:xfrm>
            <a:off x="9525105" y="3678120"/>
            <a:ext cx="864073" cy="31423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2/4/6 Poles</a:t>
            </a:r>
            <a:endParaRPr lang="de-DE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0" name="TextBox 63">
            <a:extLst>
              <a:ext uri="{FF2B5EF4-FFF2-40B4-BE49-F238E27FC236}">
                <a16:creationId xmlns:a16="http://schemas.microsoft.com/office/drawing/2014/main" id="{FAB13479-C31F-C209-0139-3592E6E5E634}"/>
              </a:ext>
            </a:extLst>
          </p:cNvPr>
          <p:cNvSpPr txBox="1"/>
          <p:nvPr/>
        </p:nvSpPr>
        <p:spPr bwMode="gray">
          <a:xfrm>
            <a:off x="8624277" y="5512062"/>
            <a:ext cx="1205737" cy="2924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July 2023</a:t>
            </a:r>
            <a:endParaRPr lang="de-DE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TextBox 62">
            <a:extLst>
              <a:ext uri="{FF2B5EF4-FFF2-40B4-BE49-F238E27FC236}">
                <a16:creationId xmlns:a16="http://schemas.microsoft.com/office/drawing/2014/main" id="{31BB6F91-17E3-B180-D31E-022A3FCDD683}"/>
              </a:ext>
            </a:extLst>
          </p:cNvPr>
          <p:cNvSpPr txBox="1"/>
          <p:nvPr/>
        </p:nvSpPr>
        <p:spPr bwMode="gray">
          <a:xfrm>
            <a:off x="7258744" y="3342544"/>
            <a:ext cx="909318" cy="31455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IE3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TextBox 62">
            <a:extLst>
              <a:ext uri="{FF2B5EF4-FFF2-40B4-BE49-F238E27FC236}">
                <a16:creationId xmlns:a16="http://schemas.microsoft.com/office/drawing/2014/main" id="{2CBEBD84-78EE-E097-3B34-3BEBE10A1F35}"/>
              </a:ext>
            </a:extLst>
          </p:cNvPr>
          <p:cNvSpPr txBox="1"/>
          <p:nvPr/>
        </p:nvSpPr>
        <p:spPr bwMode="gray">
          <a:xfrm>
            <a:off x="7122409" y="4330876"/>
            <a:ext cx="1366286" cy="25004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2/4/6/8 Poles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34" name="Gruppieren 6">
            <a:extLst>
              <a:ext uri="{FF2B5EF4-FFF2-40B4-BE49-F238E27FC236}">
                <a16:creationId xmlns:a16="http://schemas.microsoft.com/office/drawing/2014/main" id="{5D0D5FC1-27C9-9F80-253D-C0C2F4778EAC}"/>
              </a:ext>
            </a:extLst>
          </p:cNvPr>
          <p:cNvGrpSpPr/>
          <p:nvPr/>
        </p:nvGrpSpPr>
        <p:grpSpPr>
          <a:xfrm>
            <a:off x="447164" y="2002914"/>
            <a:ext cx="4937652" cy="3774493"/>
            <a:chOff x="5675623" y="985422"/>
            <a:chExt cx="5091561" cy="4110475"/>
          </a:xfrm>
        </p:grpSpPr>
        <p:sp>
          <p:nvSpPr>
            <p:cNvPr id="35" name="Freeform: Shape 133">
              <a:extLst>
                <a:ext uri="{FF2B5EF4-FFF2-40B4-BE49-F238E27FC236}">
                  <a16:creationId xmlns:a16="http://schemas.microsoft.com/office/drawing/2014/main" id="{63BF0BDC-A2FD-53CB-FCE8-43B191741B06}"/>
                </a:ext>
              </a:extLst>
            </p:cNvPr>
            <p:cNvSpPr/>
            <p:nvPr/>
          </p:nvSpPr>
          <p:spPr bwMode="gray">
            <a:xfrm>
              <a:off x="6367152" y="1025808"/>
              <a:ext cx="4400032" cy="3659150"/>
            </a:xfrm>
            <a:custGeom>
              <a:avLst/>
              <a:gdLst>
                <a:gd name="connsiteX0" fmla="*/ 0 w 4298623"/>
                <a:gd name="connsiteY0" fmla="*/ 0 h 2347275"/>
                <a:gd name="connsiteX1" fmla="*/ 0 w 4298623"/>
                <a:gd name="connsiteY1" fmla="*/ 2347275 h 2347275"/>
                <a:gd name="connsiteX2" fmla="*/ 4298623 w 4298623"/>
                <a:gd name="connsiteY2" fmla="*/ 2347275 h 234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623" h="2347275">
                  <a:moveTo>
                    <a:pt x="0" y="0"/>
                  </a:moveTo>
                  <a:lnTo>
                    <a:pt x="0" y="2347275"/>
                  </a:lnTo>
                  <a:lnTo>
                    <a:pt x="4298623" y="2347275"/>
                  </a:lnTo>
                </a:path>
              </a:pathLst>
            </a:custGeom>
            <a:noFill/>
            <a:ln w="15875" cap="flat" cmpd="sng" algn="ctr">
              <a:solidFill>
                <a:srgbClr val="009999"/>
              </a:solidFill>
              <a:prstDash val="solid"/>
              <a:miter lim="800000"/>
              <a:headEnd type="arrow" w="med" len="sm"/>
              <a:tailEnd type="arrow" w="med" len="sm"/>
            </a:ln>
            <a:effectLst/>
          </p:spPr>
          <p:txBody>
            <a:bodyPr rtlCol="0" anchor="ctr"/>
            <a:lstStyle/>
            <a:p>
              <a:endParaRPr lang="de-DE" sz="1400"/>
            </a:p>
          </p:txBody>
        </p:sp>
        <p:sp>
          <p:nvSpPr>
            <p:cNvPr id="36" name="TextBox 132">
              <a:extLst>
                <a:ext uri="{FF2B5EF4-FFF2-40B4-BE49-F238E27FC236}">
                  <a16:creationId xmlns:a16="http://schemas.microsoft.com/office/drawing/2014/main" id="{5A53F345-AE08-B3B7-7271-78A387E068D4}"/>
                </a:ext>
              </a:extLst>
            </p:cNvPr>
            <p:cNvSpPr txBox="1"/>
            <p:nvPr/>
          </p:nvSpPr>
          <p:spPr bwMode="gray">
            <a:xfrm>
              <a:off x="5675623" y="985422"/>
              <a:ext cx="653906" cy="25215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kern="12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r>
                <a:rPr lang="en-US" sz="1600" kern="1200" baseline="-25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1600" kern="1200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[kW]</a:t>
              </a: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grpSp>
          <p:nvGrpSpPr>
            <p:cNvPr id="37" name="Group 134">
              <a:extLst>
                <a:ext uri="{FF2B5EF4-FFF2-40B4-BE49-F238E27FC236}">
                  <a16:creationId xmlns:a16="http://schemas.microsoft.com/office/drawing/2014/main" id="{4F189952-91D0-1319-601F-8AD8C00EA95A}"/>
                </a:ext>
              </a:extLst>
            </p:cNvPr>
            <p:cNvGrpSpPr/>
            <p:nvPr/>
          </p:nvGrpSpPr>
          <p:grpSpPr>
            <a:xfrm>
              <a:off x="5797766" y="1464591"/>
              <a:ext cx="653839" cy="3210612"/>
              <a:chOff x="129222" y="-122031"/>
              <a:chExt cx="640478" cy="3203873"/>
            </a:xfrm>
          </p:grpSpPr>
          <p:sp>
            <p:nvSpPr>
              <p:cNvPr id="45" name="TextBox 135">
                <a:extLst>
                  <a:ext uri="{FF2B5EF4-FFF2-40B4-BE49-F238E27FC236}">
                    <a16:creationId xmlns:a16="http://schemas.microsoft.com/office/drawing/2014/main" id="{80E2E267-62EC-A5D7-C0EB-A8089868E906}"/>
                  </a:ext>
                </a:extLst>
              </p:cNvPr>
              <p:cNvSpPr txBox="1"/>
              <p:nvPr/>
            </p:nvSpPr>
            <p:spPr bwMode="gray">
              <a:xfrm>
                <a:off x="201688" y="2869948"/>
                <a:ext cx="525901" cy="211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600" kern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0.12</a:t>
                </a:r>
                <a:endParaRPr lang="de-DE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46" name="TextBox 138">
                <a:extLst>
                  <a:ext uri="{FF2B5EF4-FFF2-40B4-BE49-F238E27FC236}">
                    <a16:creationId xmlns:a16="http://schemas.microsoft.com/office/drawing/2014/main" id="{C6F6EC46-311D-A8C8-0A5C-6AE9EF5AA40F}"/>
                  </a:ext>
                </a:extLst>
              </p:cNvPr>
              <p:cNvSpPr txBox="1"/>
              <p:nvPr/>
            </p:nvSpPr>
            <p:spPr bwMode="gray">
              <a:xfrm>
                <a:off x="129222" y="-122031"/>
                <a:ext cx="640478" cy="211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1600" kern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1 000</a:t>
                </a:r>
                <a:endParaRPr lang="de-DE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p:grpSp>
        <p:cxnSp>
          <p:nvCxnSpPr>
            <p:cNvPr id="38" name="Gerader Verbinder 46">
              <a:extLst>
                <a:ext uri="{FF2B5EF4-FFF2-40B4-BE49-F238E27FC236}">
                  <a16:creationId xmlns:a16="http://schemas.microsoft.com/office/drawing/2014/main" id="{98B5F057-A0E5-9EC1-7FCF-D658F8C12D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595" y="2091400"/>
              <a:ext cx="0" cy="2601574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Gerader Verbinder 52">
              <a:extLst>
                <a:ext uri="{FF2B5EF4-FFF2-40B4-BE49-F238E27FC236}">
                  <a16:creationId xmlns:a16="http://schemas.microsoft.com/office/drawing/2014/main" id="{8E35BAF5-695F-46C5-750E-FA1FCC09D7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0401" y="1567530"/>
              <a:ext cx="1401165" cy="0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r Verbinder 54">
              <a:extLst>
                <a:ext uri="{FF2B5EF4-FFF2-40B4-BE49-F238E27FC236}">
                  <a16:creationId xmlns:a16="http://schemas.microsoft.com/office/drawing/2014/main" id="{541CF24A-1615-F501-7C63-287F2F141E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6912" y="4538437"/>
              <a:ext cx="4287148" cy="325"/>
            </a:xfrm>
            <a:prstGeom prst="line">
              <a:avLst/>
            </a:prstGeom>
            <a:noFill/>
            <a:ln w="9525" cap="flat" cmpd="sng" algn="ctr">
              <a:solidFill>
                <a:srgbClr val="0099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Box 68">
              <a:extLst>
                <a:ext uri="{FF2B5EF4-FFF2-40B4-BE49-F238E27FC236}">
                  <a16:creationId xmlns:a16="http://schemas.microsoft.com/office/drawing/2014/main" id="{02C546AC-F594-73E1-634A-51F5181D8EA0}"/>
                </a:ext>
              </a:extLst>
            </p:cNvPr>
            <p:cNvSpPr txBox="1"/>
            <p:nvPr/>
          </p:nvSpPr>
          <p:spPr bwMode="gray">
            <a:xfrm>
              <a:off x="6730901" y="1567530"/>
              <a:ext cx="1040666" cy="29819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  <a:defRPr sz="1599">
                  <a:solidFill>
                    <a:prstClr val="white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</a:lstStyle>
            <a:p>
              <a:endParaRPr lang="en-US" sz="1200" dirty="0"/>
            </a:p>
          </p:txBody>
        </p:sp>
        <p:sp>
          <p:nvSpPr>
            <p:cNvPr id="42" name="TextBox 62">
              <a:extLst>
                <a:ext uri="{FF2B5EF4-FFF2-40B4-BE49-F238E27FC236}">
                  <a16:creationId xmlns:a16="http://schemas.microsoft.com/office/drawing/2014/main" id="{ECF60B45-0513-6751-35FE-187289B9CD82}"/>
                </a:ext>
              </a:extLst>
            </p:cNvPr>
            <p:cNvSpPr txBox="1"/>
            <p:nvPr/>
          </p:nvSpPr>
          <p:spPr bwMode="gray">
            <a:xfrm>
              <a:off x="6812154" y="3403797"/>
              <a:ext cx="863725" cy="46635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2/4/6/8 Poles</a:t>
              </a:r>
              <a:endParaRPr lang="de-DE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43" name="TextBox 62">
              <a:extLst>
                <a:ext uri="{FF2B5EF4-FFF2-40B4-BE49-F238E27FC236}">
                  <a16:creationId xmlns:a16="http://schemas.microsoft.com/office/drawing/2014/main" id="{7513DD2C-074C-C94A-3A8A-0E7BD4E0752F}"/>
                </a:ext>
              </a:extLst>
            </p:cNvPr>
            <p:cNvSpPr txBox="1"/>
            <p:nvPr/>
          </p:nvSpPr>
          <p:spPr bwMode="gray">
            <a:xfrm>
              <a:off x="6821472" y="2960294"/>
              <a:ext cx="909318" cy="31455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IE2</a:t>
              </a:r>
              <a:endParaRPr lang="de-DE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44" name="TextBox 62">
              <a:extLst>
                <a:ext uri="{FF2B5EF4-FFF2-40B4-BE49-F238E27FC236}">
                  <a16:creationId xmlns:a16="http://schemas.microsoft.com/office/drawing/2014/main" id="{6D5C23EA-59AC-60EE-7F24-F90B017C4731}"/>
                </a:ext>
              </a:extLst>
            </p:cNvPr>
            <p:cNvSpPr txBox="1"/>
            <p:nvPr/>
          </p:nvSpPr>
          <p:spPr bwMode="gray">
            <a:xfrm>
              <a:off x="6367152" y="4781339"/>
              <a:ext cx="1419789" cy="31455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1600" baseline="30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</a:t>
              </a:r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January 2017</a:t>
              </a:r>
              <a:endPara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B084B99-F0FC-D40B-CEE5-10D225BEEFFC}"/>
              </a:ext>
            </a:extLst>
          </p:cNvPr>
          <p:cNvSpPr txBox="1"/>
          <p:nvPr/>
        </p:nvSpPr>
        <p:spPr>
          <a:xfrm>
            <a:off x="6473787" y="2195491"/>
            <a:ext cx="15486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Stringent </a:t>
            </a:r>
            <a:r>
              <a:rPr lang="en-US" sz="1600" b="1" i="1" dirty="0">
                <a:solidFill>
                  <a:srgbClr val="FF0000"/>
                </a:solidFill>
              </a:rPr>
              <a:t>CE</a:t>
            </a:r>
          </a:p>
        </p:txBody>
      </p:sp>
      <p:sp>
        <p:nvSpPr>
          <p:cNvPr id="48" name="Title 5">
            <a:extLst>
              <a:ext uri="{FF2B5EF4-FFF2-40B4-BE49-F238E27FC236}">
                <a16:creationId xmlns:a16="http://schemas.microsoft.com/office/drawing/2014/main" id="{A9FD59D7-D30F-CC4D-4A5F-77EACD07B59A}"/>
              </a:ext>
            </a:extLst>
          </p:cNvPr>
          <p:cNvSpPr txBox="1">
            <a:spLocks/>
          </p:cNvSpPr>
          <p:nvPr/>
        </p:nvSpPr>
        <p:spPr>
          <a:xfrm>
            <a:off x="534225" y="489504"/>
            <a:ext cx="9863997" cy="462996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World Ahead of India on MEPS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0671D8-EE53-8362-6D57-6383AFBD0AC2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45301" y="1530074"/>
            <a:ext cx="241200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 defTabSz="979488"/>
            <a:r>
              <a:rPr 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India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E618C5-F91C-8EF9-E422-0BF7444394E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86290" y="1558386"/>
            <a:ext cx="241200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 defTabSz="979488"/>
            <a:r>
              <a:rPr 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Europe</a:t>
            </a:r>
          </a:p>
        </p:txBody>
      </p:sp>
      <p:sp>
        <p:nvSpPr>
          <p:cNvPr id="50" name="TextBox 68">
            <a:extLst>
              <a:ext uri="{FF2B5EF4-FFF2-40B4-BE49-F238E27FC236}">
                <a16:creationId xmlns:a16="http://schemas.microsoft.com/office/drawing/2014/main" id="{E24887B6-58A3-7B8E-A731-64C3F3C9A6AB}"/>
              </a:ext>
            </a:extLst>
          </p:cNvPr>
          <p:cNvSpPr txBox="1"/>
          <p:nvPr/>
        </p:nvSpPr>
        <p:spPr bwMode="gray">
          <a:xfrm>
            <a:off x="9199891" y="4637972"/>
            <a:ext cx="1560924" cy="605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  <a:defRPr sz="1599"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62">
            <a:extLst>
              <a:ext uri="{FF2B5EF4-FFF2-40B4-BE49-F238E27FC236}">
                <a16:creationId xmlns:a16="http://schemas.microsoft.com/office/drawing/2014/main" id="{366B59BE-DD8B-B9FA-20CB-DDCD3E0B9395}"/>
              </a:ext>
            </a:extLst>
          </p:cNvPr>
          <p:cNvSpPr txBox="1"/>
          <p:nvPr/>
        </p:nvSpPr>
        <p:spPr bwMode="gray">
          <a:xfrm>
            <a:off x="9517828" y="4619045"/>
            <a:ext cx="920149" cy="2795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IE2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2" name="TextBox 62">
            <a:extLst>
              <a:ext uri="{FF2B5EF4-FFF2-40B4-BE49-F238E27FC236}">
                <a16:creationId xmlns:a16="http://schemas.microsoft.com/office/drawing/2014/main" id="{3F2D8C82-65BD-4647-6C06-C590438DD2D1}"/>
              </a:ext>
            </a:extLst>
          </p:cNvPr>
          <p:cNvSpPr txBox="1"/>
          <p:nvPr/>
        </p:nvSpPr>
        <p:spPr bwMode="gray">
          <a:xfrm>
            <a:off x="9613435" y="4961138"/>
            <a:ext cx="909318" cy="31455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Poles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470577E-7D25-EA7D-2184-1ED7190B7B65}"/>
              </a:ext>
            </a:extLst>
          </p:cNvPr>
          <p:cNvSpPr txBox="1"/>
          <p:nvPr/>
        </p:nvSpPr>
        <p:spPr bwMode="gray">
          <a:xfrm>
            <a:off x="9519262" y="4770170"/>
            <a:ext cx="909318" cy="31455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2/4/6/8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4" name="TextBox 62">
            <a:extLst>
              <a:ext uri="{FF2B5EF4-FFF2-40B4-BE49-F238E27FC236}">
                <a16:creationId xmlns:a16="http://schemas.microsoft.com/office/drawing/2014/main" id="{AABD9724-A64D-EB54-BDA0-9BFE54DF12F9}"/>
              </a:ext>
            </a:extLst>
          </p:cNvPr>
          <p:cNvSpPr txBox="1"/>
          <p:nvPr/>
        </p:nvSpPr>
        <p:spPr bwMode="gray">
          <a:xfrm>
            <a:off x="9519262" y="2571553"/>
            <a:ext cx="909318" cy="31455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IE3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5" name="TextBox 62">
            <a:extLst>
              <a:ext uri="{FF2B5EF4-FFF2-40B4-BE49-F238E27FC236}">
                <a16:creationId xmlns:a16="http://schemas.microsoft.com/office/drawing/2014/main" id="{CF9ED381-E6FE-FCA5-A3E4-E82094146E17}"/>
              </a:ext>
            </a:extLst>
          </p:cNvPr>
          <p:cNvSpPr txBox="1"/>
          <p:nvPr/>
        </p:nvSpPr>
        <p:spPr bwMode="gray">
          <a:xfrm>
            <a:off x="9273998" y="2909736"/>
            <a:ext cx="1366286" cy="25004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2/4/6/8 Poles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6" name="TextBox 62">
            <a:extLst>
              <a:ext uri="{FF2B5EF4-FFF2-40B4-BE49-F238E27FC236}">
                <a16:creationId xmlns:a16="http://schemas.microsoft.com/office/drawing/2014/main" id="{B1D7CD3F-7E53-5051-C7D7-11C5B73C2482}"/>
              </a:ext>
            </a:extLst>
          </p:cNvPr>
          <p:cNvSpPr txBox="1"/>
          <p:nvPr/>
        </p:nvSpPr>
        <p:spPr bwMode="gray">
          <a:xfrm>
            <a:off x="9488904" y="4058289"/>
            <a:ext cx="909318" cy="31455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IE3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7" name="TextBox 62">
            <a:extLst>
              <a:ext uri="{FF2B5EF4-FFF2-40B4-BE49-F238E27FC236}">
                <a16:creationId xmlns:a16="http://schemas.microsoft.com/office/drawing/2014/main" id="{F6DF5C7E-7819-10A8-FDCB-FDE9F429AF71}"/>
              </a:ext>
            </a:extLst>
          </p:cNvPr>
          <p:cNvSpPr txBox="1"/>
          <p:nvPr/>
        </p:nvSpPr>
        <p:spPr bwMode="gray">
          <a:xfrm>
            <a:off x="9322195" y="4396317"/>
            <a:ext cx="1366286" cy="25004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2/4/6/8 Poles</a:t>
            </a:r>
            <a:endParaRPr lang="de-DE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A3E5C7D-C8A9-621B-3A94-FBF4749A76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3001" y="5980861"/>
            <a:ext cx="651107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54447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1088959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63343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2177918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72239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3266877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81135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4355836" algn="l" defTabSz="1088959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 defTabSz="979488"/>
            <a:r>
              <a:rPr lang="en-US" b="1" dirty="0">
                <a:solidFill>
                  <a:srgbClr val="FF0000"/>
                </a:solidFill>
              </a:rPr>
              <a:t>Even China has made IE3 MEPS and IE4 for new projects</a:t>
            </a:r>
          </a:p>
        </p:txBody>
      </p:sp>
      <p:cxnSp>
        <p:nvCxnSpPr>
          <p:cNvPr id="62" name="Gerader Verbinder 55">
            <a:extLst>
              <a:ext uri="{FF2B5EF4-FFF2-40B4-BE49-F238E27FC236}">
                <a16:creationId xmlns:a16="http://schemas.microsoft.com/office/drawing/2014/main" id="{6A513F64-F2CC-10F6-3DD3-4BBD740FC82D}"/>
              </a:ext>
            </a:extLst>
          </p:cNvPr>
          <p:cNvCxnSpPr>
            <a:cxnSpLocks/>
          </p:cNvCxnSpPr>
          <p:nvPr/>
        </p:nvCxnSpPr>
        <p:spPr>
          <a:xfrm flipV="1">
            <a:off x="7287166" y="2212742"/>
            <a:ext cx="0" cy="3214551"/>
          </a:xfrm>
          <a:prstGeom prst="line">
            <a:avLst/>
          </a:prstGeom>
          <a:noFill/>
          <a:ln w="9525" cap="flat" cmpd="sng" algn="ctr">
            <a:solidFill>
              <a:srgbClr val="00999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17541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47" grpId="0"/>
      <p:bldP spid="4" grpId="0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498&quot;/&gt;&lt;CPresentation id=&quot;1&quot;&gt;&lt;m_precDefaultNumber&gt;&lt;m_bNumberIsYear val=&quot;1&quot;/&gt;&lt;m_chMinusSymbol&gt;-&lt;/m_chMinusSymbol&gt;&lt;m_chDecimalSymbol17909&gt;.&lt;/m_chDecimalSymbol17909&gt;&lt;m_nGroupingDigits17909 val=&quot;2147483647&quot;/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.&lt;/m_chDecimalSymbol17909&gt;&lt;m_nGroupingDigits17909 val=&quot;2147483647&quot;/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1&quot;&gt;&lt;elem m_fUsage=&quot;1.89999999999999991118E+00&quot;&gt;&lt;m_msothmcolidx val=&quot;0&quot;/&gt;&lt;m_rgb r=&quot;F8&quot; g=&quot;BD&quot; b=&quot;34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RYGpAmPOfI1yuqsHZ7dT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0ZSZrn8HsVe6Y3qVUGCB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1NNIzYp1BpnvjatWZgm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f_iXYU8ZOjmy5ZXOi12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bp3knXUP1O7KPFoRq72i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TKMfTRg6T14LLTj9lwcF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WGuoOY3aao3KlWk_LoPQ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YovAqXDyqN0foqCKpZ4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QC.uYQzCiU4hHax7h2mV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mqtVk.ry957c_YVqGLS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XAjgpHsehS6KI27lOgG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tIZGqwLWbw5ZGCmn8U1X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TERrXqgOApR6F4u6FH4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zavtJqtG4442GKlEBA_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QQXLhXO49yOCwsBhgIu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lbZF7pWaKAJGjeDkjcM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tzHjndG3J3LKYQ_kuQ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9YEFYfCgaVtIN6QDVSdr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QF2_dfNHlV4kksVThy1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5elld8kJGNASNP.2dsQo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oLUe5vIA7MUTVFgv.r5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ON__fkNWSNddyp357hzi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2cCabP.vKNORTHjfg8xM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aiHdwMiXu7L0HtPYSWx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avSTy.un5gdVeZLpfhza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LOuU2RTmkLulLzk_PFk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550Jr1EQAtBMJdOVVpf_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dk9vysghw6JTEPTaX3u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adfirJz7a1Kz5NfyTzwd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yNo19TiYHcLaqVFD3I7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Qd_lPl9JV3mcnOKCjfhS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z950zpi39xB1ZVbmudkI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T5pUwpda0sX00bzjV.rl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.Is1u07dPecpmSW6Uiy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R_.FV.HXs6jITDn6TBCI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uZQl7fTzjpNoVAIOiX6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qFiP_tBdPs2yU1witpV9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5p1Oh5tO.NOonX9RrCom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LkfoYGdeC85GfWTX4o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jvCh1QGWcYvw5zigEo9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Q0paP3Gm1CudcCE8dhe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qR5rwT7czOVE2Zw7Hkh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Uc65JwgwjI7Ir19gIMu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JOdKD0aCSSAmOyZQTr1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AP6VB.YK5dAg0WzRX.Z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QQ6yYGC9M6y62XJJtbg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YCZa5sLR9PG8vNlYvUl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x50Mu9L8H2DOQet0KaV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uYbvtBOVA0c0lmuekCO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WGuoOY3aao3KlWk_LoPQ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j9QkszbUqVbT8n4ozN6u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7Rcaw81cJVWJb2.GPToR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qDHdbrwrXraUOnjF7DU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zTZKbb9cpWroRWxvH1HT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8NnDF0oPB48J3YpGhRUK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M5IMRPQv0InPyVI6d4Jd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jPS8qxYNL9t5llxaq.n2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5IpWFX6.D9_X72fgHWp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Ng3brceenqM7vFNI.7L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a6x0ygPYt9Rtd.oZUGm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YovAqXDyqN0foqCKpZ4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f_GdbPs0tezNO_sCxOY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rol45yNvtpLaxqxvB41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xC997y4CtFIVkSR2zJZ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3Lv2j6Kvd3iIzyueZgn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t7yYE4VknNOt27RBDjs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LFoIdX0KD2Adcwr4GHue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nzPUqdE7bYqE6cKzZpL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QQU3J3SvAeM5mRM.eWd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MZU.20RCy5N60pvmT07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2uzodxusEFLNGq.WYa1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QC.uYQzCiU4hHax7h2mV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gS.QmE6VuxGuRDhYeEA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Ujr_SZSfNcM9xvGhQEpo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FeH79IIKwh4fp.ZuZ_z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rULUl6dBHWM6DzBH3Ns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x0B.aaaUw_eZv7gWmaFO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7z9Ak0BoAZvTY1F_QA.W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0qI.vvu_ztqweY5L5c7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N5VElY9gMCXRiI9UCdF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y31Z7OyFOkyvtzpzxA3.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UpGR2xr5tSMhemqSJai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mqtVk.ry957c_YVqGLSg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DsN_ih1Ac9thwpYTU7r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tfWxIqeVt6O8IrDZ2nW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RalsZIaNS5iZrESVYjp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PgfV2wPGPOUUNRxXrAEN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Hm3I3CVtlLCsfIxaNNs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VtgSFij2KSZNlSku4Ax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lMyklMchwG0huHVQot2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JJHpcz2rkBx6l1U0w4dl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2aP17LA3OK9Mx_0_tCS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XAjgpHsehS6KI27lOgG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jKDL_OlGDjUaw1fsYmd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aaUouy8rhOiWbX26YUnN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AlZd2_3VQko0VaphZ3V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wAsE4T3fxy_z74ix3kQ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iH7Enq7fUh856shLHoxx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lU8Rr5rwTvre.3neGz7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K.y3lXRkxt4Jv2mLUqyEw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KMJMz7dO.HKtutNoCSc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DoDGnpltArFKBXqkoTF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eEWVmvn6LsjCuHVezOF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bwH0vOqWmwJFIH4AbNS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zavtJqtG4442GKlEBA_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QQXLhXO49yOCwsBhgIu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lbZF7pWaKAJGjeDkjcM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tzHjndG3J3LKYQ_kuQa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9YEFYfCgaVtIN6QDVSdr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QF2_dfNHlV4kksVThy1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5elld8kJGNASNP.2dsQo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oLUe5vIA7MUTVFgv.r5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ly8KCeJFEXDdUqNJCHf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bKElafPszedIqqd7Rje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vErWB928Sbafo9GEIja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TGbVhLB5HLyqb8WJlHLZ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LOuU2RTmkLulLzk_PFk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550Jr1EQAtBMJdOVVpf_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dk9vysghw6JTEPTaX3u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adfirJz7a1Kz5NfyTzwd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yNo19TiYHcLaqVFD3I7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Qd_lPl9JV3mcnOKCjfhS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z950zpi39xB1ZVbmudkI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yVDwpT.tzM9Uia5.vv81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.Is1u07dPecpmSW6Uiy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y4sHt7vJReP9xtUI6VRs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rFD2d1abQJgdj271fnF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qFiP_tBdPs2yU1witpV9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5p1Oh5tO.NOonX9RrCom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LkfoYGdeC85GfWTX4oS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jvCh1QGWcYvw5zigEo9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Q0paP3Gm1CudcCE8dhe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qR5rwT7czOVE2Zw7Hkh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Uc65JwgwjI7Ir19gIMu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AP6VB.YK5dAg0WzRX.Z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QQ6yYGC9M6y62XJJtbg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YCZa5sLR9PG8vNlYvUl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x50Mu9L8H2DOQet0KaV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cFMiouxwDDnEpSOFEQG_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uYbvtBOVA0c0lmuekCO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qDHdbrwrXraUOnjF7DU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j9QkszbUqVbT8n4ozN6u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M5IMRPQv0InPyVI6d4Jd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7Rcaw81cJVWJb2.GPToR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mVNIiqDwQ9.kPJh1S7D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MZU.20RCy5N60pvmT07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2uzodxusEFLNGq.WYa1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jPS8qxYNL9t5llxaq.n2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5IpWFX6.D9_X72fgHWp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Ng3brceenqM7vFNI.7L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a6x0ygPYt9Rtd.oZUGm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f_GdbPs0tezNO_sCxOY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rol45yNvtpLaxqxvB41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xC997y4CtFIVkSR2zJZ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yu_8v.vZfwuhcvSPOx7s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usFtxS_v1btayZ0HFjN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ef.miupFrgQzzD2hRVX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8FK30sGDg29Yn5ZXm7z2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QQU3J3SvAeM5mRM.eWd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gS.QmE6VuxGuRDhYeEA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Ujr_SZSfNcM9xvGhQEpo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FeH79IIKwh4fp.ZuZ_z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rULUl6dBHWM6DzBH3Ns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LRmBdKm.jth5ZZ2kgS.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CdDZQ2ZMqgBLxqWGD.YV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mKanQDv4GGjT00QT.Hb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7z9Ak0BoAZvTY1F_QA.W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VtgSFij2KSZNlSku4Ax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y31Z7OyFOkyvtzpzxA3.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UpGR2xr5tSMhemqSJai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DsN_ih1Ac9thwpYTU7r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RalsZIaNS5iZrESVYjp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PgfV2wPGPOUUNRxXrAEN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tfWxIqeVt6O8IrDZ2nW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Hm3I3CVtlLCsfIxaNNs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lMyklMchwG0huHVQot2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JJHpcz2rkBx6l1U0w4dl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2aP17LA3OK9Mx_0_tCS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pVZ6Bu44FlkOpZpZA7a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DGRNp.xEvwaX_4HQdpYw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NrYKlP7Y.kfKfCFvPyUg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59b6cd5-d141-4a33-8bf1-0ca04484304f}" enabled="1" method="Standard" siteId="{38ae3bcd-9579-4fd4-adda-b42e1495d55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</TotalTime>
  <Words>1087</Words>
  <Application>Microsoft Office PowerPoint</Application>
  <PresentationFormat>Widescreen</PresentationFormat>
  <Paragraphs>317</Paragraphs>
  <Slides>29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Corbel</vt:lpstr>
      <vt:lpstr>Innomotics Haffer SQ</vt:lpstr>
      <vt:lpstr>Siemens Sans Black</vt:lpstr>
      <vt:lpstr>Stencil</vt:lpstr>
      <vt:lpstr>Symbol</vt:lpstr>
      <vt:lpstr>Times New Roman</vt:lpstr>
      <vt:lpstr>Custom Design</vt:lpstr>
      <vt:lpstr>think-cell Slide</vt:lpstr>
      <vt:lpstr>PowerPoint Presentation</vt:lpstr>
      <vt:lpstr>Sustainability through High Efficiency LV Motors in Paper Industry Siemens’ commitment towards it</vt:lpstr>
      <vt:lpstr>Sustainability Development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IE4 motor reduces carbon emission and increases the saving.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chart two-line headline, Arial Bold and Regular, 48 pt</dc:title>
  <dc:creator>Hardikar, Prasad (DI MC LVM AA PPM IN)</dc:creator>
  <cp:keywords>Template</cp:keywords>
  <dc:description>Version 3.2.0
January 2021</dc:description>
  <cp:lastModifiedBy>Shally Aneja</cp:lastModifiedBy>
  <cp:revision>443</cp:revision>
  <cp:lastPrinted>2024-07-14T11:49:21Z</cp:lastPrinted>
  <dcterms:created xsi:type="dcterms:W3CDTF">2021-03-22T16:08:13Z</dcterms:created>
  <dcterms:modified xsi:type="dcterms:W3CDTF">2024-07-25T12:01:37Z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9b6cd5-d141-4a33-8bf1-0ca04484304f_Enabled">
    <vt:lpwstr>true</vt:lpwstr>
  </property>
  <property fmtid="{D5CDD505-2E9C-101B-9397-08002B2CF9AE}" pid="3" name="MSIP_Label_a59b6cd5-d141-4a33-8bf1-0ca04484304f_SetDate">
    <vt:lpwstr>2022-06-21T18:55:06Z</vt:lpwstr>
  </property>
  <property fmtid="{D5CDD505-2E9C-101B-9397-08002B2CF9AE}" pid="4" name="MSIP_Label_a59b6cd5-d141-4a33-8bf1-0ca04484304f_Method">
    <vt:lpwstr>Standard</vt:lpwstr>
  </property>
  <property fmtid="{D5CDD505-2E9C-101B-9397-08002B2CF9AE}" pid="5" name="MSIP_Label_a59b6cd5-d141-4a33-8bf1-0ca04484304f_Name">
    <vt:lpwstr>restricted-default</vt:lpwstr>
  </property>
  <property fmtid="{D5CDD505-2E9C-101B-9397-08002B2CF9AE}" pid="6" name="MSIP_Label_a59b6cd5-d141-4a33-8bf1-0ca04484304f_SiteId">
    <vt:lpwstr>38ae3bcd-9579-4fd4-adda-b42e1495d55a</vt:lpwstr>
  </property>
  <property fmtid="{D5CDD505-2E9C-101B-9397-08002B2CF9AE}" pid="7" name="MSIP_Label_a59b6cd5-d141-4a33-8bf1-0ca04484304f_ActionId">
    <vt:lpwstr>080212b3-1023-4f00-9f60-8fe03c742973</vt:lpwstr>
  </property>
  <property fmtid="{D5CDD505-2E9C-101B-9397-08002B2CF9AE}" pid="8" name="MSIP_Label_a59b6cd5-d141-4a33-8bf1-0ca04484304f_ContentBits">
    <vt:lpwstr>0</vt:lpwstr>
  </property>
  <property fmtid="{D5CDD505-2E9C-101B-9397-08002B2CF9AE}" pid="9" name="Document_Confidentiality">
    <vt:lpwstr>Restricted</vt:lpwstr>
  </property>
</Properties>
</file>