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417" r:id="rId3"/>
    <p:sldId id="419" r:id="rId4"/>
    <p:sldId id="416" r:id="rId5"/>
    <p:sldId id="420" r:id="rId6"/>
    <p:sldId id="375" r:id="rId7"/>
    <p:sldId id="316" r:id="rId8"/>
    <p:sldId id="421" r:id="rId9"/>
    <p:sldId id="381" r:id="rId10"/>
    <p:sldId id="382" r:id="rId11"/>
    <p:sldId id="383" r:id="rId12"/>
    <p:sldId id="384" r:id="rId13"/>
    <p:sldId id="387" r:id="rId14"/>
    <p:sldId id="388" r:id="rId15"/>
    <p:sldId id="389" r:id="rId16"/>
    <p:sldId id="390" r:id="rId17"/>
    <p:sldId id="391" r:id="rId18"/>
    <p:sldId id="392" r:id="rId19"/>
    <p:sldId id="393" r:id="rId20"/>
    <p:sldId id="394" r:id="rId21"/>
    <p:sldId id="321" r:id="rId22"/>
    <p:sldId id="415" r:id="rId23"/>
    <p:sldId id="41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24"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058001-6D13-4DF3-96BE-085673B20DEC}" type="datetimeFigureOut">
              <a:rPr lang="en-US" smtClean="0"/>
              <a:pPr/>
              <a:t>2/17/2019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80397-5DCC-4C8F-801D-9D294444D1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877018-E326-4697-9258-69838170EE8F}" type="slidenum">
              <a:rPr lang="en-US" smtClean="0">
                <a:latin typeface="Arial" charset="0"/>
                <a:cs typeface="Arial" charset="0"/>
              </a:rPr>
              <a:pPr/>
              <a:t>17</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C73C0B-1934-4F72-8764-DBDBBBBF8DE2}" type="datetime1">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C79CA-8B10-40C6-AFA4-CB6D6DB372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61CD3-3041-4691-BBCB-858ACED802A6}" type="datetime1">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C79CA-8B10-40C6-AFA4-CB6D6DB372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D73CE-5405-4524-95F0-01763302BD3B}" type="datetime1">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C79CA-8B10-40C6-AFA4-CB6D6DB372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F7319E-E7EA-4EDB-9396-DF351EF83B1A}" type="datetime1">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C79CA-8B10-40C6-AFA4-CB6D6DB372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89E1F8-9973-4399-95AC-A58B606A6974}" type="datetime1">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C79CA-8B10-40C6-AFA4-CB6D6DB372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6B8516-A1B3-47E3-B39E-E6C0ED3EDB9C}" type="datetime1">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CC79CA-8B10-40C6-AFA4-CB6D6DB372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A0E46-D3B3-4F61-A35E-A7F480C4BD67}" type="datetime1">
              <a:rPr lang="en-US" smtClean="0"/>
              <a:pPr/>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CC79CA-8B10-40C6-AFA4-CB6D6DB372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1BD852-FBF6-4D57-AB71-CC4F41405386}" type="datetime1">
              <a:rPr lang="en-US" smtClean="0"/>
              <a:pPr/>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CC79CA-8B10-40C6-AFA4-CB6D6DB372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0AE15-5092-458D-8FCE-4AD6E91EA390}" type="datetime1">
              <a:rPr lang="en-US" smtClean="0"/>
              <a:pPr/>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CC79CA-8B10-40C6-AFA4-CB6D6DB372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F8D94-F278-4B31-82BE-989D5DC8CF36}" type="datetime1">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CC79CA-8B10-40C6-AFA4-CB6D6DB372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BE2EC5-EE1A-4F7B-84BE-C2BB91FC1DB4}" type="datetime1">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CC79CA-8B10-40C6-AFA4-CB6D6DB372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26522-5F2D-4931-8A3A-ECFEC17DFA32}" type="datetime1">
              <a:rPr lang="en-US" smtClean="0"/>
              <a:pPr/>
              <a:t>2/17/2019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C79CA-8B10-40C6-AFA4-CB6D6DB372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Jan 2017 Cove Story Innovations in Packaging"/>
          <p:cNvPicPr>
            <a:picLocks noChangeAspect="1" noChangeArrowheads="1"/>
          </p:cNvPicPr>
          <p:nvPr/>
        </p:nvPicPr>
        <p:blipFill>
          <a:blip r:embed="rId2" cstate="print"/>
          <a:srcRect/>
          <a:stretch>
            <a:fillRect/>
          </a:stretch>
        </p:blipFill>
        <p:spPr bwMode="auto">
          <a:xfrm>
            <a:off x="2008909" y="1667933"/>
            <a:ext cx="5001491" cy="3056467"/>
          </a:xfrm>
          <a:prstGeom prst="rect">
            <a:avLst/>
          </a:prstGeom>
          <a:noFill/>
        </p:spPr>
      </p:pic>
      <p:sp>
        <p:nvSpPr>
          <p:cNvPr id="2" name="Title 1"/>
          <p:cNvSpPr>
            <a:spLocks noGrp="1"/>
          </p:cNvSpPr>
          <p:nvPr>
            <p:ph type="ctrTitle"/>
          </p:nvPr>
        </p:nvSpPr>
        <p:spPr>
          <a:xfrm>
            <a:off x="0" y="358775"/>
            <a:ext cx="9144000" cy="1089025"/>
          </a:xfrm>
        </p:spPr>
        <p:txBody>
          <a:bodyPr>
            <a:normAutofit/>
          </a:bodyPr>
          <a:lstStyle/>
          <a:p>
            <a:pPr>
              <a:defRPr/>
            </a:pPr>
            <a:r>
              <a:rPr lang="en-US" sz="3600" b="1" dirty="0" smtClean="0">
                <a:solidFill>
                  <a:schemeClr val="tx1">
                    <a:lumMod val="85000"/>
                    <a:lumOff val="15000"/>
                  </a:schemeClr>
                </a:solidFill>
              </a:rPr>
              <a:t>Status </a:t>
            </a:r>
            <a:r>
              <a:rPr lang="en-US" sz="3600" b="1" dirty="0" smtClean="0">
                <a:solidFill>
                  <a:schemeClr val="tx1">
                    <a:lumMod val="85000"/>
                    <a:lumOff val="15000"/>
                  </a:schemeClr>
                </a:solidFill>
              </a:rPr>
              <a:t>of </a:t>
            </a:r>
            <a:r>
              <a:rPr lang="en-US" sz="3600" b="1" dirty="0" smtClean="0">
                <a:solidFill>
                  <a:schemeClr val="tx1">
                    <a:lumMod val="85000"/>
                    <a:lumOff val="15000"/>
                  </a:schemeClr>
                </a:solidFill>
              </a:rPr>
              <a:t>Paper Industry </a:t>
            </a:r>
            <a:br>
              <a:rPr lang="en-US" sz="3600" b="1" dirty="0" smtClean="0">
                <a:solidFill>
                  <a:schemeClr val="tx1">
                    <a:lumMod val="85000"/>
                    <a:lumOff val="15000"/>
                  </a:schemeClr>
                </a:solidFill>
              </a:rPr>
            </a:br>
            <a:endParaRPr lang="en-US" sz="2400" b="1" dirty="0">
              <a:solidFill>
                <a:schemeClr val="tx1">
                  <a:lumMod val="85000"/>
                  <a:lumOff val="15000"/>
                </a:schemeClr>
              </a:solidFill>
            </a:endParaRPr>
          </a:p>
        </p:txBody>
      </p:sp>
      <p:sp>
        <p:nvSpPr>
          <p:cNvPr id="3" name="Subtitle 2"/>
          <p:cNvSpPr>
            <a:spLocks noGrp="1"/>
          </p:cNvSpPr>
          <p:nvPr>
            <p:ph type="subTitle" idx="1"/>
          </p:nvPr>
        </p:nvSpPr>
        <p:spPr>
          <a:xfrm>
            <a:off x="-457200" y="4724400"/>
            <a:ext cx="10134600" cy="1905000"/>
          </a:xfrm>
        </p:spPr>
        <p:txBody>
          <a:bodyPr>
            <a:normAutofit/>
          </a:bodyPr>
          <a:lstStyle/>
          <a:p>
            <a:r>
              <a:rPr lang="en-US" sz="2400" b="1" dirty="0" smtClean="0">
                <a:solidFill>
                  <a:schemeClr val="accent2">
                    <a:lumMod val="50000"/>
                  </a:schemeClr>
                </a:solidFill>
              </a:rPr>
              <a:t>Dr. B. P. </a:t>
            </a:r>
            <a:r>
              <a:rPr lang="en-US" sz="2400" b="1" dirty="0" err="1" smtClean="0">
                <a:solidFill>
                  <a:schemeClr val="accent2">
                    <a:lumMod val="50000"/>
                  </a:schemeClr>
                </a:solidFill>
              </a:rPr>
              <a:t>Thapliyal</a:t>
            </a:r>
            <a:r>
              <a:rPr lang="en-US" sz="2400" b="1" dirty="0" smtClean="0">
                <a:solidFill>
                  <a:schemeClr val="accent2">
                    <a:lumMod val="50000"/>
                  </a:schemeClr>
                </a:solidFill>
              </a:rPr>
              <a:t>, Director</a:t>
            </a:r>
          </a:p>
          <a:p>
            <a:r>
              <a:rPr lang="en-US" sz="2400" b="1" dirty="0" smtClean="0">
                <a:solidFill>
                  <a:schemeClr val="tx2">
                    <a:lumMod val="50000"/>
                  </a:schemeClr>
                </a:solidFill>
              </a:rPr>
              <a:t>CENTRAL PULP AND PAPER RESEARCH INSTITUTE, SAHARANPUR</a:t>
            </a:r>
            <a:endParaRPr lang="en-US" sz="2400" b="1" dirty="0">
              <a:solidFill>
                <a:schemeClr val="tx2">
                  <a:lumMod val="50000"/>
                </a:schemeClr>
              </a:solidFill>
            </a:endParaRPr>
          </a:p>
        </p:txBody>
      </p:sp>
      <p:sp>
        <p:nvSpPr>
          <p:cNvPr id="5" name="Slide Number Placeholder 4"/>
          <p:cNvSpPr>
            <a:spLocks noGrp="1"/>
          </p:cNvSpPr>
          <p:nvPr>
            <p:ph type="sldNum" sz="quarter" idx="12"/>
          </p:nvPr>
        </p:nvSpPr>
        <p:spPr/>
        <p:txBody>
          <a:bodyPr/>
          <a:lstStyle/>
          <a:p>
            <a:fld id="{54CC79CA-8B10-40C6-AFA4-CB6D6DB372F7}" type="slidenum">
              <a:rPr lang="en-US" smtClean="0"/>
              <a:pPr/>
              <a:t>1</a:t>
            </a:fld>
            <a:endParaRPr lang="en-US"/>
          </a:p>
        </p:txBody>
      </p:sp>
      <p:pic>
        <p:nvPicPr>
          <p:cNvPr id="6" name="Picture 6" descr="62577c5730930adfba24699ad1969e9c.png"/>
          <p:cNvPicPr>
            <a:picLocks noChangeAspect="1" noChangeArrowheads="1"/>
          </p:cNvPicPr>
          <p:nvPr/>
        </p:nvPicPr>
        <p:blipFill>
          <a:blip r:embed="rId3" cstate="print"/>
          <a:srcRect l="20871" t="19565" r="19560" b="21739"/>
          <a:stretch>
            <a:fillRect/>
          </a:stretch>
        </p:blipFill>
        <p:spPr bwMode="auto">
          <a:xfrm>
            <a:off x="3886200" y="5875867"/>
            <a:ext cx="1066800" cy="8297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b="1" dirty="0" err="1" smtClean="0"/>
              <a:t>Sectoral</a:t>
            </a:r>
            <a:r>
              <a:rPr lang="en-US" sz="4000" b="1" dirty="0" smtClean="0"/>
              <a:t> Growth – Previous 6 years</a:t>
            </a:r>
            <a:endParaRPr lang="en-US" sz="4000" b="1" dirty="0"/>
          </a:p>
        </p:txBody>
      </p:sp>
      <p:sp>
        <p:nvSpPr>
          <p:cNvPr id="4" name="Slide Number Placeholder 3"/>
          <p:cNvSpPr>
            <a:spLocks noGrp="1"/>
          </p:cNvSpPr>
          <p:nvPr>
            <p:ph type="sldNum" sz="quarter" idx="12"/>
          </p:nvPr>
        </p:nvSpPr>
        <p:spPr/>
        <p:txBody>
          <a:bodyPr/>
          <a:lstStyle/>
          <a:p>
            <a:fld id="{54CC79CA-8B10-40C6-AFA4-CB6D6DB372F7}" type="slidenum">
              <a:rPr lang="en-US" smtClean="0"/>
              <a:pPr/>
              <a:t>10</a:t>
            </a:fld>
            <a:endParaRPr lang="en-US"/>
          </a:p>
        </p:txBody>
      </p:sp>
      <p:pic>
        <p:nvPicPr>
          <p:cNvPr id="5" name="Chart 3"/>
          <p:cNvPicPr>
            <a:picLocks noChangeArrowheads="1"/>
          </p:cNvPicPr>
          <p:nvPr/>
        </p:nvPicPr>
        <p:blipFill>
          <a:blip r:embed="rId2" cstate="print"/>
          <a:srcRect/>
          <a:stretch>
            <a:fillRect/>
          </a:stretch>
        </p:blipFill>
        <p:spPr bwMode="auto">
          <a:xfrm>
            <a:off x="914400" y="1066800"/>
            <a:ext cx="7329487" cy="4419600"/>
          </a:xfrm>
          <a:prstGeom prst="rect">
            <a:avLst/>
          </a:prstGeom>
          <a:noFill/>
          <a:ln w="9525">
            <a:noFill/>
            <a:miter lim="800000"/>
            <a:headEnd/>
            <a:tailEnd/>
          </a:ln>
        </p:spPr>
      </p:pic>
      <p:sp>
        <p:nvSpPr>
          <p:cNvPr id="6" name="TextBox 5"/>
          <p:cNvSpPr txBox="1"/>
          <p:nvPr/>
        </p:nvSpPr>
        <p:spPr>
          <a:xfrm>
            <a:off x="533400" y="5486400"/>
            <a:ext cx="8153400" cy="707886"/>
          </a:xfrm>
          <a:prstGeom prst="rect">
            <a:avLst/>
          </a:prstGeom>
          <a:noFill/>
        </p:spPr>
        <p:txBody>
          <a:bodyPr wrap="square" rtlCol="0">
            <a:spAutoFit/>
          </a:bodyPr>
          <a:lstStyle/>
          <a:p>
            <a:r>
              <a:rPr lang="en-US" sz="2000" b="1" dirty="0" smtClean="0">
                <a:solidFill>
                  <a:srgbClr val="FF0000"/>
                </a:solidFill>
              </a:rPr>
              <a:t>Over the last 6 years, the major rise can be seen in the use of recycled fiber (RCF), largely due to environmental issues.</a:t>
            </a:r>
            <a:endParaRPr lang="en-US" sz="2000" b="1" dirty="0">
              <a:solidFill>
                <a:srgbClr val="FF0000"/>
              </a:solidFill>
            </a:endParaRPr>
          </a:p>
        </p:txBody>
      </p:sp>
      <p:cxnSp>
        <p:nvCxnSpPr>
          <p:cNvPr id="8" name="Straight Arrow Connector 7"/>
          <p:cNvCxnSpPr/>
          <p:nvPr/>
        </p:nvCxnSpPr>
        <p:spPr>
          <a:xfrm>
            <a:off x="2895600" y="1828800"/>
            <a:ext cx="4038600" cy="6096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828800" y="1066800"/>
            <a:ext cx="2590800" cy="646331"/>
          </a:xfrm>
          <a:prstGeom prst="rect">
            <a:avLst/>
          </a:prstGeom>
          <a:noFill/>
        </p:spPr>
        <p:txBody>
          <a:bodyPr wrap="square" rtlCol="0">
            <a:spAutoFit/>
          </a:bodyPr>
          <a:lstStyle/>
          <a:p>
            <a:r>
              <a:rPr lang="en-US" dirty="0" smtClean="0"/>
              <a:t>Wood based mills- drop from 25% to 19%</a:t>
            </a:r>
            <a:endParaRPr lang="en-US" dirty="0"/>
          </a:p>
        </p:txBody>
      </p:sp>
      <p:cxnSp>
        <p:nvCxnSpPr>
          <p:cNvPr id="11" name="Straight Arrow Connector 10"/>
          <p:cNvCxnSpPr/>
          <p:nvPr/>
        </p:nvCxnSpPr>
        <p:spPr>
          <a:xfrm flipV="1">
            <a:off x="2667000" y="1600200"/>
            <a:ext cx="3810000" cy="198120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76800" y="914400"/>
            <a:ext cx="2590800" cy="646331"/>
          </a:xfrm>
          <a:prstGeom prst="rect">
            <a:avLst/>
          </a:prstGeom>
          <a:noFill/>
        </p:spPr>
        <p:txBody>
          <a:bodyPr wrap="square" rtlCol="0">
            <a:spAutoFit/>
          </a:bodyPr>
          <a:lstStyle/>
          <a:p>
            <a:r>
              <a:rPr lang="en-US" dirty="0" smtClean="0"/>
              <a:t>RCF based mills- increase from 64%  to 71%</a:t>
            </a:r>
            <a:endParaRPr lang="en-US" dirty="0"/>
          </a:p>
        </p:txBody>
      </p:sp>
      <p:pic>
        <p:nvPicPr>
          <p:cNvPr id="13" name="Picture 6" descr="62577c5730930adfba24699ad1969e9c.png"/>
          <p:cNvPicPr>
            <a:picLocks noChangeAspect="1" noChangeArrowheads="1"/>
          </p:cNvPicPr>
          <p:nvPr/>
        </p:nvPicPr>
        <p:blipFill>
          <a:blip r:embed="rId3" cstate="print"/>
          <a:srcRect l="20871" t="19565" r="19560" b="21739"/>
          <a:stretch>
            <a:fillRect/>
          </a:stretch>
        </p:blipFill>
        <p:spPr bwMode="auto">
          <a:xfrm>
            <a:off x="76200" y="6248400"/>
            <a:ext cx="762000" cy="59266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par>
                                <p:cTn id="18" presetID="2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Production and Consumption</a:t>
            </a:r>
            <a:endParaRPr lang="en-US" b="1"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4CC79CA-8B10-40C6-AFA4-CB6D6DB372F7}" type="slidenum">
              <a:rPr lang="en-US" smtClean="0"/>
              <a:pPr/>
              <a:t>11</a:t>
            </a:fld>
            <a:endParaRPr lang="en-US"/>
          </a:p>
        </p:txBody>
      </p:sp>
      <p:grpSp>
        <p:nvGrpSpPr>
          <p:cNvPr id="5" name="Group 2"/>
          <p:cNvGrpSpPr>
            <a:grpSpLocks/>
          </p:cNvGrpSpPr>
          <p:nvPr/>
        </p:nvGrpSpPr>
        <p:grpSpPr bwMode="auto">
          <a:xfrm>
            <a:off x="381000" y="1524001"/>
            <a:ext cx="8610600" cy="4419600"/>
            <a:chOff x="1440" y="11383"/>
            <a:chExt cx="8548" cy="4588"/>
          </a:xfrm>
        </p:grpSpPr>
        <p:pic>
          <p:nvPicPr>
            <p:cNvPr id="6" name="Picture 3"/>
            <p:cNvPicPr>
              <a:picLocks noChangeAspect="1" noChangeArrowheads="1"/>
            </p:cNvPicPr>
            <p:nvPr/>
          </p:nvPicPr>
          <p:blipFill>
            <a:blip r:embed="rId2" cstate="print"/>
            <a:srcRect/>
            <a:stretch>
              <a:fillRect/>
            </a:stretch>
          </p:blipFill>
          <p:spPr bwMode="auto">
            <a:xfrm>
              <a:off x="1440" y="11383"/>
              <a:ext cx="8548" cy="4588"/>
            </a:xfrm>
            <a:prstGeom prst="rect">
              <a:avLst/>
            </a:prstGeom>
            <a:noFill/>
            <a:ln w="9525">
              <a:noFill/>
              <a:miter lim="800000"/>
              <a:headEnd/>
              <a:tailEnd/>
            </a:ln>
          </p:spPr>
        </p:pic>
        <p:sp>
          <p:nvSpPr>
            <p:cNvPr id="7" name="Text Box 4"/>
            <p:cNvSpPr txBox="1">
              <a:spLocks noChangeArrowheads="1"/>
            </p:cNvSpPr>
            <p:nvPr/>
          </p:nvSpPr>
          <p:spPr bwMode="auto">
            <a:xfrm>
              <a:off x="1660" y="11655"/>
              <a:ext cx="612" cy="3341"/>
            </a:xfrm>
            <a:prstGeom prst="rect">
              <a:avLst/>
            </a:prstGeom>
            <a:solidFill>
              <a:srgbClr val="FFFFFF"/>
            </a:solidFill>
            <a:ln w="9525">
              <a:noFill/>
              <a:miter lim="800000"/>
              <a:headEnd/>
              <a:tailEnd/>
            </a:ln>
          </p:spPr>
          <p:txBody>
            <a:bodyPr/>
            <a:lstStyle/>
            <a:p>
              <a:pPr algn="ctr">
                <a:spcAft>
                  <a:spcPts val="1000"/>
                </a:spcAft>
              </a:pPr>
              <a:r>
                <a:rPr lang="en-US" sz="800" b="1" dirty="0">
                  <a:latin typeface="Calibri" pitchFamily="34" charset="0"/>
                </a:rPr>
                <a:t>In Million Tons</a:t>
              </a:r>
              <a:endParaRPr lang="en-US" dirty="0"/>
            </a:p>
          </p:txBody>
        </p:sp>
      </p:grpSp>
      <p:pic>
        <p:nvPicPr>
          <p:cNvPr id="8" name="Picture 6" descr="62577c5730930adfba24699ad1969e9c.png"/>
          <p:cNvPicPr>
            <a:picLocks noChangeAspect="1" noChangeArrowheads="1"/>
          </p:cNvPicPr>
          <p:nvPr/>
        </p:nvPicPr>
        <p:blipFill>
          <a:blip r:embed="rId3"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smtClean="0"/>
              <a:t>Variety wise Production Trends</a:t>
            </a:r>
            <a:endParaRPr lang="en-US" sz="4000" b="1" dirty="0"/>
          </a:p>
        </p:txBody>
      </p:sp>
      <p:sp>
        <p:nvSpPr>
          <p:cNvPr id="3" name="Content Placeholder 2"/>
          <p:cNvSpPr>
            <a:spLocks noGrp="1"/>
          </p:cNvSpPr>
          <p:nvPr>
            <p:ph idx="1"/>
          </p:nvPr>
        </p:nvSpPr>
        <p:spPr>
          <a:xfrm>
            <a:off x="457200" y="960437"/>
            <a:ext cx="8229600" cy="4525963"/>
          </a:xfrm>
        </p:spPr>
        <p:txBody>
          <a:bodyPr>
            <a:normAutofit/>
          </a:bodyPr>
          <a:lstStyle/>
          <a:p>
            <a:pPr marL="0" indent="0">
              <a:buNone/>
            </a:pPr>
            <a:r>
              <a:rPr lang="en-US" sz="2400" dirty="0" smtClean="0"/>
              <a:t>While packaging grades indicated the highest growth, Newsprint showed a downward trend.</a:t>
            </a:r>
            <a:endParaRPr lang="en-US" sz="2400" dirty="0"/>
          </a:p>
        </p:txBody>
      </p:sp>
      <p:sp>
        <p:nvSpPr>
          <p:cNvPr id="4" name="Slide Number Placeholder 3"/>
          <p:cNvSpPr>
            <a:spLocks noGrp="1"/>
          </p:cNvSpPr>
          <p:nvPr>
            <p:ph type="sldNum" sz="quarter" idx="12"/>
          </p:nvPr>
        </p:nvSpPr>
        <p:spPr/>
        <p:txBody>
          <a:bodyPr/>
          <a:lstStyle/>
          <a:p>
            <a:fld id="{54CC79CA-8B10-40C6-AFA4-CB6D6DB372F7}" type="slidenum">
              <a:rPr lang="en-US" smtClean="0"/>
              <a:pPr/>
              <a:t>12</a:t>
            </a:fld>
            <a:endParaRPr lang="en-US"/>
          </a:p>
        </p:txBody>
      </p:sp>
      <p:pic>
        <p:nvPicPr>
          <p:cNvPr id="5" name="Chart 2"/>
          <p:cNvPicPr>
            <a:picLocks noChangeArrowheads="1"/>
          </p:cNvPicPr>
          <p:nvPr/>
        </p:nvPicPr>
        <p:blipFill>
          <a:blip r:embed="rId2" cstate="print"/>
          <a:srcRect/>
          <a:stretch>
            <a:fillRect/>
          </a:stretch>
        </p:blipFill>
        <p:spPr bwMode="auto">
          <a:xfrm>
            <a:off x="457200" y="1905000"/>
            <a:ext cx="8382000" cy="4648200"/>
          </a:xfrm>
          <a:prstGeom prst="rect">
            <a:avLst/>
          </a:prstGeom>
          <a:noFill/>
          <a:ln w="9525">
            <a:noFill/>
            <a:miter lim="800000"/>
            <a:headEnd/>
            <a:tailEnd/>
          </a:ln>
        </p:spPr>
      </p:pic>
      <p:pic>
        <p:nvPicPr>
          <p:cNvPr id="6" name="Picture 6" descr="62577c5730930adfba24699ad1969e9c.png"/>
          <p:cNvPicPr>
            <a:picLocks noChangeAspect="1" noChangeArrowheads="1"/>
          </p:cNvPicPr>
          <p:nvPr/>
        </p:nvPicPr>
        <p:blipFill>
          <a:blip r:embed="rId3"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6850" y="152400"/>
            <a:ext cx="8705850" cy="792163"/>
          </a:xfrm>
        </p:spPr>
        <p:txBody>
          <a:bodyPr/>
          <a:lstStyle/>
          <a:p>
            <a:pPr algn="l" eaLnBrk="1" hangingPunct="1"/>
            <a:r>
              <a:rPr lang="en-US" sz="3000" b="1" smtClean="0">
                <a:solidFill>
                  <a:srgbClr val="C00000"/>
                </a:solidFill>
                <a:latin typeface="Arial" charset="0"/>
                <a:cs typeface="Arial" charset="0"/>
              </a:rPr>
              <a:t>Major Issues &amp; Challenges</a:t>
            </a:r>
          </a:p>
        </p:txBody>
      </p:sp>
      <p:sp>
        <p:nvSpPr>
          <p:cNvPr id="3" name="Content Placeholder 2"/>
          <p:cNvSpPr>
            <a:spLocks noGrp="1"/>
          </p:cNvSpPr>
          <p:nvPr>
            <p:ph idx="1"/>
          </p:nvPr>
        </p:nvSpPr>
        <p:spPr>
          <a:xfrm>
            <a:off x="228600" y="1066800"/>
            <a:ext cx="8686800" cy="1295400"/>
          </a:xfrm>
        </p:spPr>
        <p:txBody>
          <a:bodyPr rtlCol="0">
            <a:normAutofit fontScale="92500"/>
          </a:bodyPr>
          <a:lstStyle/>
          <a:p>
            <a:pPr marL="0" indent="0" algn="just" eaLnBrk="1" fontAlgn="auto" hangingPunct="1">
              <a:lnSpc>
                <a:spcPct val="150000"/>
              </a:lnSpc>
              <a:spcAft>
                <a:spcPts val="0"/>
              </a:spcAft>
              <a:buFont typeface="Arial" pitchFamily="34" charset="0"/>
              <a:buNone/>
              <a:defRPr/>
            </a:pPr>
            <a:r>
              <a:rPr lang="en-IN" sz="2400" b="1" dirty="0" smtClean="0">
                <a:solidFill>
                  <a:schemeClr val="accent5">
                    <a:lumMod val="50000"/>
                  </a:schemeClr>
                </a:solidFill>
                <a:latin typeface="Arial" pitchFamily="34" charset="0"/>
                <a:cs typeface="Arial" pitchFamily="34" charset="0"/>
              </a:rPr>
              <a:t>Despite a positive demand outlook, there are several barriers to the growth of the paper Industry. Some of them are –</a:t>
            </a:r>
            <a:endParaRPr lang="en-US" sz="2400" b="1" dirty="0">
              <a:solidFill>
                <a:schemeClr val="accent5">
                  <a:lumMod val="50000"/>
                </a:schemeClr>
              </a:solidFill>
              <a:latin typeface="Arial" pitchFamily="34" charset="0"/>
              <a:cs typeface="Arial" pitchFamily="34" charset="0"/>
            </a:endParaRPr>
          </a:p>
        </p:txBody>
      </p:sp>
      <p:cxnSp>
        <p:nvCxnSpPr>
          <p:cNvPr id="4" name="Straight Connector 3"/>
          <p:cNvCxnSpPr/>
          <p:nvPr/>
        </p:nvCxnSpPr>
        <p:spPr>
          <a:xfrm>
            <a:off x="304800" y="914400"/>
            <a:ext cx="80772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bwMode="auto">
          <a:xfrm>
            <a:off x="457200" y="2286000"/>
            <a:ext cx="7543800" cy="2819400"/>
          </a:xfrm>
          <a:prstGeom prst="rect">
            <a:avLst/>
          </a:prstGeom>
          <a:noFill/>
          <a:ln w="9525">
            <a:noFill/>
            <a:miter lim="800000"/>
            <a:headEnd/>
            <a:tailEnd/>
          </a:ln>
        </p:spPr>
        <p:txBody>
          <a:bodyPr>
            <a:normAutofit fontScale="85000" lnSpcReduction="20000"/>
          </a:bodyPr>
          <a:lstStyle/>
          <a:p>
            <a:pPr algn="just" fontAlgn="auto">
              <a:lnSpc>
                <a:spcPct val="150000"/>
              </a:lnSpc>
              <a:spcBef>
                <a:spcPct val="20000"/>
              </a:spcBef>
              <a:spcAft>
                <a:spcPts val="0"/>
              </a:spcAft>
              <a:buFont typeface="Arial" pitchFamily="34" charset="0"/>
              <a:buNone/>
              <a:defRPr/>
            </a:pPr>
            <a:endParaRPr lang="en-IN" sz="2400" b="1" dirty="0">
              <a:solidFill>
                <a:schemeClr val="bg2">
                  <a:lumMod val="25000"/>
                </a:schemeClr>
              </a:solidFill>
              <a:latin typeface="Arial" pitchFamily="34" charset="0"/>
              <a:cs typeface="Arial" pitchFamily="34" charset="0"/>
            </a:endParaRPr>
          </a:p>
          <a:p>
            <a:pPr marL="914400" indent="-571500" algn="just" fontAlgn="auto">
              <a:lnSpc>
                <a:spcPct val="150000"/>
              </a:lnSpc>
              <a:spcBef>
                <a:spcPct val="20000"/>
              </a:spcBef>
              <a:spcAft>
                <a:spcPts val="0"/>
              </a:spcAft>
              <a:buFont typeface="Wingdings" pitchFamily="2" charset="2"/>
              <a:buChar char="Ø"/>
              <a:defRPr/>
            </a:pPr>
            <a:r>
              <a:rPr lang="en-IN" sz="2400" b="1" dirty="0">
                <a:solidFill>
                  <a:schemeClr val="accent5">
                    <a:lumMod val="50000"/>
                  </a:schemeClr>
                </a:solidFill>
                <a:latin typeface="Arial" pitchFamily="34" charset="0"/>
                <a:cs typeface="Arial" pitchFamily="34" charset="0"/>
              </a:rPr>
              <a:t>Raw material constraints </a:t>
            </a:r>
          </a:p>
          <a:p>
            <a:pPr marL="914400" indent="-571500" algn="just" fontAlgn="auto">
              <a:lnSpc>
                <a:spcPct val="150000"/>
              </a:lnSpc>
              <a:spcBef>
                <a:spcPct val="20000"/>
              </a:spcBef>
              <a:spcAft>
                <a:spcPts val="0"/>
              </a:spcAft>
              <a:buFont typeface="Wingdings" pitchFamily="2" charset="2"/>
              <a:buChar char="Ø"/>
              <a:defRPr/>
            </a:pPr>
            <a:r>
              <a:rPr lang="en-IN" sz="2400" b="1" dirty="0">
                <a:solidFill>
                  <a:schemeClr val="accent5">
                    <a:lumMod val="50000"/>
                  </a:schemeClr>
                </a:solidFill>
                <a:latin typeface="Arial" pitchFamily="34" charset="0"/>
                <a:cs typeface="Arial" pitchFamily="34" charset="0"/>
              </a:rPr>
              <a:t>Cost of basic input</a:t>
            </a:r>
          </a:p>
          <a:p>
            <a:pPr marL="914400" indent="-571500" algn="just" fontAlgn="auto">
              <a:lnSpc>
                <a:spcPct val="150000"/>
              </a:lnSpc>
              <a:spcBef>
                <a:spcPct val="20000"/>
              </a:spcBef>
              <a:spcAft>
                <a:spcPts val="0"/>
              </a:spcAft>
              <a:buFont typeface="Wingdings" pitchFamily="2" charset="2"/>
              <a:buChar char="Ø"/>
              <a:defRPr/>
            </a:pPr>
            <a:r>
              <a:rPr lang="en-IN" sz="2400" b="1" dirty="0">
                <a:solidFill>
                  <a:schemeClr val="accent5">
                    <a:lumMod val="50000"/>
                  </a:schemeClr>
                </a:solidFill>
                <a:latin typeface="Arial" pitchFamily="34" charset="0"/>
                <a:cs typeface="Arial" pitchFamily="34" charset="0"/>
              </a:rPr>
              <a:t>Low scale of Operation and Obsolete Technologies</a:t>
            </a:r>
          </a:p>
          <a:p>
            <a:pPr marL="914400" indent="-571500" algn="just" fontAlgn="auto">
              <a:lnSpc>
                <a:spcPct val="150000"/>
              </a:lnSpc>
              <a:spcBef>
                <a:spcPct val="20000"/>
              </a:spcBef>
              <a:spcAft>
                <a:spcPts val="0"/>
              </a:spcAft>
              <a:buFont typeface="Wingdings" pitchFamily="2" charset="2"/>
              <a:buChar char="Ø"/>
              <a:defRPr/>
            </a:pPr>
            <a:r>
              <a:rPr lang="en-IN" sz="2400" b="1" dirty="0">
                <a:solidFill>
                  <a:schemeClr val="accent5">
                    <a:lumMod val="50000"/>
                  </a:schemeClr>
                </a:solidFill>
                <a:latin typeface="Arial" pitchFamily="34" charset="0"/>
                <a:cs typeface="Arial" pitchFamily="34" charset="0"/>
              </a:rPr>
              <a:t>Environmental Concerns</a:t>
            </a:r>
          </a:p>
          <a:p>
            <a:pPr marL="914400" indent="-571500" algn="just" fontAlgn="auto">
              <a:lnSpc>
                <a:spcPct val="150000"/>
              </a:lnSpc>
              <a:spcBef>
                <a:spcPct val="20000"/>
              </a:spcBef>
              <a:spcAft>
                <a:spcPts val="0"/>
              </a:spcAft>
              <a:buFont typeface="Wingdings" pitchFamily="2" charset="2"/>
              <a:buChar char="Ø"/>
              <a:defRPr/>
            </a:pPr>
            <a:r>
              <a:rPr lang="en-IN" sz="2400" b="1" dirty="0">
                <a:solidFill>
                  <a:schemeClr val="accent5">
                    <a:lumMod val="50000"/>
                  </a:schemeClr>
                </a:solidFill>
                <a:latin typeface="Arial" pitchFamily="34" charset="0"/>
                <a:cs typeface="Arial" pitchFamily="34" charset="0"/>
              </a:rPr>
              <a:t>Lack of Skilled manpower</a:t>
            </a:r>
          </a:p>
          <a:p>
            <a:pPr marL="342900" indent="-342900" algn="just" fontAlgn="auto">
              <a:lnSpc>
                <a:spcPct val="150000"/>
              </a:lnSpc>
              <a:spcBef>
                <a:spcPct val="20000"/>
              </a:spcBef>
              <a:spcAft>
                <a:spcPts val="0"/>
              </a:spcAft>
              <a:buFont typeface="Arial" pitchFamily="34" charset="0"/>
              <a:buNone/>
              <a:defRPr/>
            </a:pPr>
            <a:endParaRPr lang="en-IN" sz="2400" b="1" dirty="0">
              <a:solidFill>
                <a:schemeClr val="bg2">
                  <a:lumMod val="25000"/>
                </a:schemeClr>
              </a:solidFill>
              <a:latin typeface="Arial" pitchFamily="34" charset="0"/>
              <a:cs typeface="Arial" pitchFamily="34" charset="0"/>
            </a:endParaRPr>
          </a:p>
          <a:p>
            <a:pPr marL="342900" indent="-342900" fontAlgn="auto">
              <a:lnSpc>
                <a:spcPct val="150000"/>
              </a:lnSpc>
              <a:spcBef>
                <a:spcPct val="20000"/>
              </a:spcBef>
              <a:spcAft>
                <a:spcPts val="0"/>
              </a:spcAft>
              <a:buFont typeface="Arial" pitchFamily="34" charset="0"/>
              <a:buChar char="•"/>
              <a:defRPr/>
            </a:pPr>
            <a:endParaRPr lang="en-US" sz="2400" b="1" dirty="0">
              <a:solidFill>
                <a:schemeClr val="bg2">
                  <a:lumMod val="25000"/>
                </a:schemeClr>
              </a:solidFill>
              <a:latin typeface="Arial" pitchFamily="34" charset="0"/>
              <a:cs typeface="Arial" pitchFamily="34" charset="0"/>
            </a:endParaRPr>
          </a:p>
        </p:txBody>
      </p:sp>
      <p:pic>
        <p:nvPicPr>
          <p:cNvPr id="11" name="Picture 6" descr="62577c5730930adfba24699ad1969e9c.png"/>
          <p:cNvPicPr>
            <a:picLocks noChangeAspect="1" noChangeArrowheads="1"/>
          </p:cNvPicPr>
          <p:nvPr/>
        </p:nvPicPr>
        <p:blipFill>
          <a:blip r:embed="rId2" cstate="print"/>
          <a:srcRect l="20871" t="19565" r="19560" b="21739"/>
          <a:stretch>
            <a:fillRect/>
          </a:stretch>
        </p:blipFill>
        <p:spPr bwMode="auto">
          <a:xfrm>
            <a:off x="152400" y="6096000"/>
            <a:ext cx="762000" cy="59266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82563" y="228600"/>
            <a:ext cx="8305800" cy="762000"/>
          </a:xfrm>
        </p:spPr>
        <p:txBody>
          <a:bodyPr/>
          <a:lstStyle/>
          <a:p>
            <a:pPr algn="l" eaLnBrk="1" hangingPunct="1"/>
            <a:r>
              <a:rPr lang="en-IN" sz="3000" b="1" smtClean="0">
                <a:solidFill>
                  <a:srgbClr val="C00000"/>
                </a:solidFill>
                <a:latin typeface="Arial" charset="0"/>
                <a:cs typeface="Arial" charset="0"/>
              </a:rPr>
              <a:t>Raw material constraints </a:t>
            </a:r>
            <a:endParaRPr lang="en-US" sz="3000" b="1" smtClean="0">
              <a:solidFill>
                <a:srgbClr val="C00000"/>
              </a:solidFill>
              <a:latin typeface="Arial" charset="0"/>
              <a:cs typeface="Arial" charset="0"/>
            </a:endParaRPr>
          </a:p>
        </p:txBody>
      </p:sp>
      <p:sp>
        <p:nvSpPr>
          <p:cNvPr id="22531" name="Content Placeholder 2"/>
          <p:cNvSpPr>
            <a:spLocks noGrp="1"/>
          </p:cNvSpPr>
          <p:nvPr>
            <p:ph idx="1"/>
          </p:nvPr>
        </p:nvSpPr>
        <p:spPr>
          <a:xfrm>
            <a:off x="228600" y="1143000"/>
            <a:ext cx="8686800" cy="4191000"/>
          </a:xfrm>
        </p:spPr>
        <p:txBody>
          <a:bodyPr>
            <a:normAutofit fontScale="92500" lnSpcReduction="20000"/>
          </a:bodyPr>
          <a:lstStyle/>
          <a:p>
            <a:pPr marL="568325" indent="-568325" algn="just" eaLnBrk="1" hangingPunct="1">
              <a:lnSpc>
                <a:spcPct val="150000"/>
              </a:lnSpc>
              <a:spcAft>
                <a:spcPts val="1200"/>
              </a:spcAft>
              <a:buFont typeface="Wingdings" pitchFamily="2" charset="2"/>
              <a:buChar char="Ø"/>
              <a:defRPr/>
            </a:pPr>
            <a:r>
              <a:rPr lang="en-IN" sz="2000" b="1" dirty="0" smtClean="0">
                <a:solidFill>
                  <a:schemeClr val="accent5">
                    <a:lumMod val="50000"/>
                  </a:schemeClr>
                </a:solidFill>
                <a:latin typeface="Arial" pitchFamily="34" charset="0"/>
                <a:cs typeface="Arial" pitchFamily="34" charset="0"/>
              </a:rPr>
              <a:t>Inadequate availability and good quality of raw materials.</a:t>
            </a:r>
          </a:p>
          <a:p>
            <a:pPr marL="568325" indent="-568325" algn="just" eaLnBrk="1" hangingPunct="1">
              <a:lnSpc>
                <a:spcPct val="150000"/>
              </a:lnSpc>
              <a:spcAft>
                <a:spcPts val="1200"/>
              </a:spcAft>
              <a:buFont typeface="Wingdings" pitchFamily="2" charset="2"/>
              <a:buChar char="Ø"/>
              <a:defRPr/>
            </a:pPr>
            <a:r>
              <a:rPr lang="en-IN" sz="2000" b="1" dirty="0" smtClean="0">
                <a:solidFill>
                  <a:schemeClr val="accent5">
                    <a:lumMod val="50000"/>
                  </a:schemeClr>
                </a:solidFill>
                <a:latin typeface="Arial" pitchFamily="34" charset="0"/>
                <a:cs typeface="Arial" pitchFamily="34" charset="0"/>
              </a:rPr>
              <a:t>Dependence on a mixed source of raw materials consisting of wood, agro residues and recycled fibres. </a:t>
            </a:r>
          </a:p>
          <a:p>
            <a:pPr marL="568325" indent="-568325" algn="just" eaLnBrk="1" hangingPunct="1">
              <a:lnSpc>
                <a:spcPct val="150000"/>
              </a:lnSpc>
              <a:spcAft>
                <a:spcPts val="1200"/>
              </a:spcAft>
              <a:buFont typeface="Wingdings" pitchFamily="2" charset="2"/>
              <a:buChar char="Ø"/>
              <a:defRPr/>
            </a:pPr>
            <a:r>
              <a:rPr lang="en-IN" sz="2000" b="1" dirty="0" smtClean="0">
                <a:solidFill>
                  <a:schemeClr val="accent5">
                    <a:lumMod val="50000"/>
                  </a:schemeClr>
                </a:solidFill>
                <a:latin typeface="Arial" pitchFamily="34" charset="0"/>
                <a:cs typeface="Arial" pitchFamily="34" charset="0"/>
              </a:rPr>
              <a:t>Limited supplies leading to dependence on imported pulp, wood chips and waste paper. </a:t>
            </a:r>
          </a:p>
          <a:p>
            <a:pPr marL="568325" indent="-568325" algn="just" eaLnBrk="1" hangingPunct="1">
              <a:lnSpc>
                <a:spcPct val="150000"/>
              </a:lnSpc>
              <a:spcAft>
                <a:spcPts val="1200"/>
              </a:spcAft>
              <a:buFont typeface="Wingdings" pitchFamily="2" charset="2"/>
              <a:buChar char="Ø"/>
              <a:defRPr/>
            </a:pPr>
            <a:r>
              <a:rPr lang="en-IN" sz="2000" b="1" dirty="0" smtClean="0">
                <a:solidFill>
                  <a:schemeClr val="accent5">
                    <a:lumMod val="50000"/>
                  </a:schemeClr>
                </a:solidFill>
                <a:latin typeface="Arial" pitchFamily="34" charset="0"/>
                <a:cs typeface="Arial" pitchFamily="34" charset="0"/>
              </a:rPr>
              <a:t>Due to depleting forest cover, the supply of wood has further declined. Government regulations on captive plantation by the Industry also restrict the use of degraded forest lands for plantation of </a:t>
            </a:r>
            <a:r>
              <a:rPr lang="en-IN" sz="2000" b="1" dirty="0" err="1" smtClean="0">
                <a:solidFill>
                  <a:schemeClr val="accent5">
                    <a:lumMod val="50000"/>
                  </a:schemeClr>
                </a:solidFill>
                <a:latin typeface="Arial" pitchFamily="34" charset="0"/>
                <a:cs typeface="Arial" pitchFamily="34" charset="0"/>
              </a:rPr>
              <a:t>pulpable</a:t>
            </a:r>
            <a:r>
              <a:rPr lang="en-IN" sz="2000" b="1" dirty="0" smtClean="0">
                <a:solidFill>
                  <a:schemeClr val="accent5">
                    <a:lumMod val="50000"/>
                  </a:schemeClr>
                </a:solidFill>
                <a:latin typeface="Arial" pitchFamily="34" charset="0"/>
                <a:cs typeface="Arial" pitchFamily="34" charset="0"/>
              </a:rPr>
              <a:t> species of trees. </a:t>
            </a:r>
            <a:endParaRPr lang="en-US" sz="2000" b="1" dirty="0" smtClean="0">
              <a:solidFill>
                <a:schemeClr val="accent5">
                  <a:lumMod val="50000"/>
                </a:schemeClr>
              </a:solidFill>
              <a:latin typeface="Arial" pitchFamily="34" charset="0"/>
              <a:cs typeface="Arial" pitchFamily="34" charset="0"/>
            </a:endParaRPr>
          </a:p>
        </p:txBody>
      </p:sp>
      <p:cxnSp>
        <p:nvCxnSpPr>
          <p:cNvPr id="4" name="Straight Connector 3"/>
          <p:cNvCxnSpPr/>
          <p:nvPr/>
        </p:nvCxnSpPr>
        <p:spPr>
          <a:xfrm>
            <a:off x="304800" y="914400"/>
            <a:ext cx="80772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 name="Picture 6" descr="62577c5730930adfba24699ad1969e9c.png"/>
          <p:cNvPicPr>
            <a:picLocks noChangeAspect="1" noChangeArrowheads="1"/>
          </p:cNvPicPr>
          <p:nvPr/>
        </p:nvPicPr>
        <p:blipFill>
          <a:blip r:embed="rId2"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14313" y="304800"/>
            <a:ext cx="8458200" cy="685800"/>
          </a:xfrm>
        </p:spPr>
        <p:txBody>
          <a:bodyPr/>
          <a:lstStyle/>
          <a:p>
            <a:pPr algn="l" eaLnBrk="1" hangingPunct="1"/>
            <a:r>
              <a:rPr lang="en-US" sz="3000" b="1" smtClean="0">
                <a:solidFill>
                  <a:srgbClr val="C00000"/>
                </a:solidFill>
                <a:latin typeface="Arial" charset="0"/>
                <a:cs typeface="Arial" charset="0"/>
              </a:rPr>
              <a:t>Availability of Agro Residues</a:t>
            </a:r>
          </a:p>
        </p:txBody>
      </p:sp>
      <p:sp>
        <p:nvSpPr>
          <p:cNvPr id="3" name="Content Placeholder 2"/>
          <p:cNvSpPr>
            <a:spLocks noGrp="1"/>
          </p:cNvSpPr>
          <p:nvPr>
            <p:ph idx="1"/>
          </p:nvPr>
        </p:nvSpPr>
        <p:spPr>
          <a:xfrm>
            <a:off x="228600" y="1066800"/>
            <a:ext cx="8610600" cy="1600200"/>
          </a:xfrm>
        </p:spPr>
        <p:txBody>
          <a:bodyPr rtlCol="0">
            <a:noAutofit/>
          </a:bodyPr>
          <a:lstStyle/>
          <a:p>
            <a:pPr marL="0" indent="0" algn="just" eaLnBrk="1" fontAlgn="auto" hangingPunct="1">
              <a:lnSpc>
                <a:spcPct val="150000"/>
              </a:lnSpc>
              <a:spcAft>
                <a:spcPts val="0"/>
              </a:spcAft>
              <a:buFont typeface="Arial" pitchFamily="34" charset="0"/>
              <a:buNone/>
              <a:defRPr/>
            </a:pPr>
            <a:r>
              <a:rPr lang="en-IN" sz="2100" b="1" dirty="0" smtClean="0">
                <a:solidFill>
                  <a:schemeClr val="accent5">
                    <a:lumMod val="50000"/>
                  </a:schemeClr>
                </a:solidFill>
                <a:latin typeface="Arial" pitchFamily="34" charset="0"/>
                <a:cs typeface="Arial" pitchFamily="34" charset="0"/>
              </a:rPr>
              <a:t>The availability of agro residues is affected by cycles in agricultural produce. Other factors limiting their availability for paper Industry include:</a:t>
            </a:r>
            <a:endParaRPr lang="en-US" sz="2100" b="1" dirty="0" smtClean="0">
              <a:solidFill>
                <a:schemeClr val="accent5">
                  <a:lumMod val="50000"/>
                </a:schemeClr>
              </a:solidFill>
              <a:latin typeface="Arial" pitchFamily="34" charset="0"/>
              <a:cs typeface="Arial" pitchFamily="34" charset="0"/>
            </a:endParaRPr>
          </a:p>
        </p:txBody>
      </p:sp>
      <p:cxnSp>
        <p:nvCxnSpPr>
          <p:cNvPr id="4" name="Straight Connector 3"/>
          <p:cNvCxnSpPr/>
          <p:nvPr/>
        </p:nvCxnSpPr>
        <p:spPr>
          <a:xfrm>
            <a:off x="304800" y="914400"/>
            <a:ext cx="80772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 name="Content Placeholder 2"/>
          <p:cNvSpPr txBox="1">
            <a:spLocks/>
          </p:cNvSpPr>
          <p:nvPr/>
        </p:nvSpPr>
        <p:spPr bwMode="auto">
          <a:xfrm>
            <a:off x="228600" y="3087688"/>
            <a:ext cx="8686800" cy="2474912"/>
          </a:xfrm>
          <a:prstGeom prst="rect">
            <a:avLst/>
          </a:prstGeom>
          <a:noFill/>
          <a:ln w="9525">
            <a:noFill/>
            <a:miter lim="800000"/>
            <a:headEnd/>
            <a:tailEnd/>
          </a:ln>
        </p:spPr>
        <p:txBody>
          <a:bodyPr/>
          <a:lstStyle/>
          <a:p>
            <a:pPr marL="360363" indent="-360363" algn="just" fontAlgn="auto">
              <a:spcBef>
                <a:spcPct val="20000"/>
              </a:spcBef>
              <a:spcAft>
                <a:spcPts val="0"/>
              </a:spcAft>
              <a:buFont typeface="Wingdings" pitchFamily="2" charset="2"/>
              <a:buChar char="Ø"/>
              <a:defRPr/>
            </a:pPr>
            <a:r>
              <a:rPr lang="en-US" sz="2000" b="1" dirty="0">
                <a:solidFill>
                  <a:schemeClr val="accent5">
                    <a:lumMod val="50000"/>
                  </a:schemeClr>
                </a:solidFill>
                <a:latin typeface="Arial" pitchFamily="34" charset="0"/>
                <a:cs typeface="Arial" pitchFamily="34" charset="0"/>
              </a:rPr>
              <a:t>Utilization of </a:t>
            </a:r>
            <a:r>
              <a:rPr lang="en-US" sz="2000" b="1" dirty="0" err="1">
                <a:solidFill>
                  <a:schemeClr val="accent5">
                    <a:lumMod val="50000"/>
                  </a:schemeClr>
                </a:solidFill>
                <a:latin typeface="Arial" pitchFamily="34" charset="0"/>
                <a:cs typeface="Arial" pitchFamily="34" charset="0"/>
              </a:rPr>
              <a:t>bagasse</a:t>
            </a:r>
            <a:r>
              <a:rPr lang="en-US" sz="2000" b="1" dirty="0">
                <a:solidFill>
                  <a:schemeClr val="accent5">
                    <a:lumMod val="50000"/>
                  </a:schemeClr>
                </a:solidFill>
                <a:latin typeface="Arial" pitchFamily="34" charset="0"/>
                <a:cs typeface="Arial" pitchFamily="34" charset="0"/>
              </a:rPr>
              <a:t> as an alternative fuel in sugar industry.</a:t>
            </a:r>
          </a:p>
          <a:p>
            <a:pPr marL="360363" indent="-360363" algn="just" fontAlgn="auto">
              <a:spcBef>
                <a:spcPct val="20000"/>
              </a:spcBef>
              <a:spcAft>
                <a:spcPts val="0"/>
              </a:spcAft>
              <a:defRPr/>
            </a:pPr>
            <a:endParaRPr lang="en-US" sz="2000" b="1" dirty="0">
              <a:solidFill>
                <a:schemeClr val="accent5">
                  <a:lumMod val="50000"/>
                </a:schemeClr>
              </a:solidFill>
              <a:latin typeface="Arial" pitchFamily="34" charset="0"/>
              <a:cs typeface="Arial" pitchFamily="34" charset="0"/>
            </a:endParaRPr>
          </a:p>
          <a:p>
            <a:pPr marL="360363" indent="-360363" algn="just" fontAlgn="auto">
              <a:spcBef>
                <a:spcPct val="20000"/>
              </a:spcBef>
              <a:spcAft>
                <a:spcPts val="0"/>
              </a:spcAft>
              <a:buFont typeface="Wingdings" pitchFamily="2" charset="2"/>
              <a:buChar char="Ø"/>
              <a:defRPr/>
            </a:pPr>
            <a:r>
              <a:rPr lang="en-US" sz="2000" b="1" dirty="0">
                <a:solidFill>
                  <a:schemeClr val="accent5">
                    <a:lumMod val="50000"/>
                  </a:schemeClr>
                </a:solidFill>
                <a:latin typeface="Arial" pitchFamily="34" charset="0"/>
                <a:cs typeface="Arial" pitchFamily="34" charset="0"/>
              </a:rPr>
              <a:t>Recovering 75% wheat  straw due to prevailing harvesting mechanism.</a:t>
            </a:r>
          </a:p>
          <a:p>
            <a:pPr marL="360363" indent="-360363" algn="just" fontAlgn="auto">
              <a:spcBef>
                <a:spcPct val="20000"/>
              </a:spcBef>
              <a:spcAft>
                <a:spcPts val="0"/>
              </a:spcAft>
              <a:defRPr/>
            </a:pPr>
            <a:endParaRPr lang="en-US" sz="2000" b="1" dirty="0">
              <a:solidFill>
                <a:schemeClr val="accent5">
                  <a:lumMod val="50000"/>
                </a:schemeClr>
              </a:solidFill>
              <a:latin typeface="Arial" pitchFamily="34" charset="0"/>
              <a:cs typeface="Arial" pitchFamily="34" charset="0"/>
            </a:endParaRPr>
          </a:p>
          <a:p>
            <a:pPr marL="360363" indent="-360363" fontAlgn="auto">
              <a:spcBef>
                <a:spcPct val="20000"/>
              </a:spcBef>
              <a:spcAft>
                <a:spcPts val="0"/>
              </a:spcAft>
              <a:buFont typeface="Wingdings" pitchFamily="2" charset="2"/>
              <a:buChar char="Ø"/>
              <a:defRPr/>
            </a:pPr>
            <a:r>
              <a:rPr lang="en-US" sz="2000" b="1" dirty="0">
                <a:solidFill>
                  <a:schemeClr val="accent5">
                    <a:lumMod val="50000"/>
                  </a:schemeClr>
                </a:solidFill>
                <a:latin typeface="Arial" pitchFamily="34" charset="0"/>
                <a:cs typeface="Arial" pitchFamily="34" charset="0"/>
              </a:rPr>
              <a:t>High cost of transportation of loose straw.</a:t>
            </a:r>
          </a:p>
        </p:txBody>
      </p:sp>
      <p:pic>
        <p:nvPicPr>
          <p:cNvPr id="11" name="Picture 6" descr="62577c5730930adfba24699ad1969e9c.png"/>
          <p:cNvPicPr>
            <a:picLocks noChangeAspect="1" noChangeArrowheads="1"/>
          </p:cNvPicPr>
          <p:nvPr/>
        </p:nvPicPr>
        <p:blipFill>
          <a:blip r:embed="rId2"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30188" y="228600"/>
            <a:ext cx="8534400" cy="762000"/>
          </a:xfrm>
        </p:spPr>
        <p:txBody>
          <a:bodyPr/>
          <a:lstStyle/>
          <a:p>
            <a:pPr algn="l" eaLnBrk="1" hangingPunct="1"/>
            <a:r>
              <a:rPr lang="en-US" sz="3000" b="1" smtClean="0">
                <a:solidFill>
                  <a:srgbClr val="C00000"/>
                </a:solidFill>
                <a:latin typeface="Arial" charset="0"/>
                <a:cs typeface="Arial" charset="0"/>
              </a:rPr>
              <a:t>Availability of Waste Paper</a:t>
            </a:r>
          </a:p>
        </p:txBody>
      </p:sp>
      <p:sp>
        <p:nvSpPr>
          <p:cNvPr id="13315" name="Content Placeholder 2"/>
          <p:cNvSpPr>
            <a:spLocks noGrp="1"/>
          </p:cNvSpPr>
          <p:nvPr>
            <p:ph idx="1"/>
          </p:nvPr>
        </p:nvSpPr>
        <p:spPr>
          <a:xfrm>
            <a:off x="304800" y="1143000"/>
            <a:ext cx="8610600" cy="3886200"/>
          </a:xfrm>
        </p:spPr>
        <p:txBody>
          <a:bodyPr>
            <a:normAutofit/>
          </a:bodyPr>
          <a:lstStyle/>
          <a:p>
            <a:pPr marL="360363" indent="-360363" algn="just" eaLnBrk="1" hangingPunct="1">
              <a:buFont typeface="Wingdings" pitchFamily="2" charset="2"/>
              <a:buChar char="Ø"/>
              <a:defRPr/>
            </a:pPr>
            <a:r>
              <a:rPr lang="en-US" sz="2000" b="1" dirty="0" smtClean="0">
                <a:solidFill>
                  <a:schemeClr val="accent5">
                    <a:lumMod val="50000"/>
                  </a:schemeClr>
                </a:solidFill>
                <a:latin typeface="Arial" charset="0"/>
                <a:cs typeface="Arial" charset="0"/>
              </a:rPr>
              <a:t>Availability of indigenous waste paper is poor as most of the post-consumed paper finds alternate use as in packaging.</a:t>
            </a:r>
          </a:p>
          <a:p>
            <a:pPr marL="360363" indent="-360363" algn="just" eaLnBrk="1" hangingPunct="1">
              <a:buFont typeface="Arial" charset="0"/>
              <a:buNone/>
              <a:defRPr/>
            </a:pPr>
            <a:r>
              <a:rPr lang="en-US" sz="2000" b="1" dirty="0" smtClean="0">
                <a:solidFill>
                  <a:schemeClr val="accent5">
                    <a:lumMod val="50000"/>
                  </a:schemeClr>
                </a:solidFill>
                <a:latin typeface="Arial" charset="0"/>
                <a:cs typeface="Arial" charset="0"/>
              </a:rPr>
              <a:t> </a:t>
            </a:r>
          </a:p>
          <a:p>
            <a:pPr marL="360363" indent="-360363" algn="just" eaLnBrk="1" hangingPunct="1">
              <a:buFont typeface="Wingdings" pitchFamily="2" charset="2"/>
              <a:buChar char="Ø"/>
              <a:defRPr/>
            </a:pPr>
            <a:r>
              <a:rPr lang="en-US" sz="2000" b="1" dirty="0" smtClean="0">
                <a:solidFill>
                  <a:schemeClr val="accent5">
                    <a:lumMod val="50000"/>
                  </a:schemeClr>
                </a:solidFill>
                <a:latin typeface="Arial" charset="0"/>
                <a:cs typeface="Arial" charset="0"/>
              </a:rPr>
              <a:t>Waste paper recovery rate in India is as low as 35% compared to 55% - 60% in developed nations. </a:t>
            </a:r>
          </a:p>
          <a:p>
            <a:pPr marL="360363" indent="-360363" algn="just" eaLnBrk="1" hangingPunct="1">
              <a:buFont typeface="Arial" charset="0"/>
              <a:buNone/>
              <a:defRPr/>
            </a:pPr>
            <a:endParaRPr lang="en-US" sz="2000" b="1" dirty="0" smtClean="0">
              <a:solidFill>
                <a:schemeClr val="accent5">
                  <a:lumMod val="50000"/>
                </a:schemeClr>
              </a:solidFill>
              <a:latin typeface="Arial" charset="0"/>
              <a:cs typeface="Arial" charset="0"/>
            </a:endParaRPr>
          </a:p>
          <a:p>
            <a:pPr marL="360363" indent="-360363" algn="just" eaLnBrk="1" hangingPunct="1">
              <a:buFont typeface="Wingdings" pitchFamily="2" charset="2"/>
              <a:buChar char="Ø"/>
              <a:defRPr/>
            </a:pPr>
            <a:r>
              <a:rPr lang="en-US" sz="2000" b="1" dirty="0" smtClean="0">
                <a:solidFill>
                  <a:schemeClr val="accent5">
                    <a:lumMod val="50000"/>
                  </a:schemeClr>
                </a:solidFill>
                <a:latin typeface="Arial" charset="0"/>
                <a:cs typeface="Arial" charset="0"/>
              </a:rPr>
              <a:t>Further in the absence of an effective waste paper collection, sorting and grading system, the quality of waste paper is inferior. </a:t>
            </a:r>
          </a:p>
          <a:p>
            <a:pPr marL="360363" indent="-360363" algn="just" eaLnBrk="1" hangingPunct="1">
              <a:buFont typeface="Arial" charset="0"/>
              <a:buNone/>
              <a:defRPr/>
            </a:pPr>
            <a:endParaRPr lang="en-US" sz="2000" b="1" dirty="0" smtClean="0">
              <a:solidFill>
                <a:schemeClr val="accent5">
                  <a:lumMod val="50000"/>
                </a:schemeClr>
              </a:solidFill>
              <a:latin typeface="Arial" charset="0"/>
              <a:cs typeface="Arial" charset="0"/>
            </a:endParaRPr>
          </a:p>
          <a:p>
            <a:pPr marL="360363" indent="-360363" algn="just" eaLnBrk="1" hangingPunct="1">
              <a:buFont typeface="Wingdings" pitchFamily="2" charset="2"/>
              <a:buChar char="Ø"/>
              <a:defRPr/>
            </a:pPr>
            <a:r>
              <a:rPr lang="en-US" sz="2000" b="1" dirty="0" smtClean="0">
                <a:solidFill>
                  <a:schemeClr val="accent5">
                    <a:lumMod val="50000"/>
                  </a:schemeClr>
                </a:solidFill>
                <a:latin typeface="Arial" charset="0"/>
                <a:cs typeface="Arial" charset="0"/>
              </a:rPr>
              <a:t>The Paper Industry relies on waste paper imports to meet its demand of waste paper.</a:t>
            </a:r>
          </a:p>
        </p:txBody>
      </p:sp>
      <p:cxnSp>
        <p:nvCxnSpPr>
          <p:cNvPr id="4" name="Straight Connector 3"/>
          <p:cNvCxnSpPr/>
          <p:nvPr/>
        </p:nvCxnSpPr>
        <p:spPr>
          <a:xfrm>
            <a:off x="304800" y="914400"/>
            <a:ext cx="83058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 name="Picture 6" descr="62577c5730930adfba24699ad1969e9c.png"/>
          <p:cNvPicPr>
            <a:picLocks noChangeAspect="1" noChangeArrowheads="1"/>
          </p:cNvPicPr>
          <p:nvPr/>
        </p:nvPicPr>
        <p:blipFill>
          <a:blip r:embed="rId2"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12725" y="274638"/>
            <a:ext cx="7239000" cy="792162"/>
          </a:xfrm>
        </p:spPr>
        <p:txBody>
          <a:bodyPr/>
          <a:lstStyle/>
          <a:p>
            <a:pPr algn="l" eaLnBrk="1" hangingPunct="1"/>
            <a:r>
              <a:rPr lang="en-IN" sz="3000" b="1" smtClean="0">
                <a:solidFill>
                  <a:srgbClr val="C00000"/>
                </a:solidFill>
                <a:latin typeface="Arial" charset="0"/>
                <a:cs typeface="Arial" charset="0"/>
              </a:rPr>
              <a:t>Cost of basic input</a:t>
            </a:r>
            <a:endParaRPr lang="en-US" sz="3000" b="1" smtClean="0">
              <a:solidFill>
                <a:srgbClr val="C00000"/>
              </a:solidFill>
              <a:latin typeface="Arial" charset="0"/>
              <a:cs typeface="Arial" charset="0"/>
            </a:endParaRPr>
          </a:p>
        </p:txBody>
      </p:sp>
      <p:cxnSp>
        <p:nvCxnSpPr>
          <p:cNvPr id="4" name="Straight Connector 3"/>
          <p:cNvCxnSpPr/>
          <p:nvPr/>
        </p:nvCxnSpPr>
        <p:spPr>
          <a:xfrm>
            <a:off x="304800" y="914400"/>
            <a:ext cx="807720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nvGraphicFramePr>
        <p:xfrm>
          <a:off x="838200" y="1639888"/>
          <a:ext cx="7086600" cy="3678872"/>
        </p:xfrm>
        <a:graphic>
          <a:graphicData uri="http://schemas.openxmlformats.org/drawingml/2006/table">
            <a:tbl>
              <a:tblPr firstRow="1" bandRow="1">
                <a:tableStyleId>{5C22544A-7EE6-4342-B048-85BDC9FD1C3A}</a:tableStyleId>
              </a:tblPr>
              <a:tblGrid>
                <a:gridCol w="3505200"/>
                <a:gridCol w="1905000"/>
                <a:gridCol w="1676400"/>
              </a:tblGrid>
              <a:tr h="8747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accent1">
                              <a:lumMod val="20000"/>
                              <a:lumOff val="80000"/>
                            </a:schemeClr>
                          </a:solidFill>
                        </a:rPr>
                        <a:t>Production WPP from Wood</a:t>
                      </a:r>
                    </a:p>
                    <a:p>
                      <a:pPr algn="ctr"/>
                      <a:endParaRPr lang="en-US" sz="2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accent1">
                              <a:lumMod val="20000"/>
                              <a:lumOff val="80000"/>
                            </a:schemeClr>
                          </a:solidFill>
                        </a:rPr>
                        <a:t>Indian mill</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accent1">
                              <a:lumMod val="20000"/>
                              <a:lumOff val="80000"/>
                            </a:schemeClr>
                          </a:solidFill>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accent1">
                              <a:lumMod val="20000"/>
                              <a:lumOff val="80000"/>
                            </a:schemeClr>
                          </a:solidFill>
                        </a:rPr>
                        <a:t>European mill</a:t>
                      </a: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accent1">
                              <a:lumMod val="20000"/>
                              <a:lumOff val="80000"/>
                            </a:schemeClr>
                          </a:solidFill>
                        </a:rPr>
                        <a:t>(%) </a:t>
                      </a: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Raw material</a:t>
                      </a:r>
                    </a:p>
                    <a:p>
                      <a:pPr algn="ctr"/>
                      <a:endParaRPr lang="en-US" sz="2000" b="1" dirty="0">
                        <a:solidFill>
                          <a:srgbClr val="0070C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57</a:t>
                      </a:r>
                    </a:p>
                    <a:p>
                      <a:pPr algn="ctr"/>
                      <a:endParaRPr lang="en-US" sz="2000" b="1" dirty="0">
                        <a:solidFill>
                          <a:srgbClr val="0070C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40</a:t>
                      </a:r>
                    </a:p>
                    <a:p>
                      <a:pPr algn="ctr"/>
                      <a:endParaRPr lang="en-US" sz="2000" b="1" dirty="0">
                        <a:solidFill>
                          <a:srgbClr val="0070C0"/>
                        </a:solidFill>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Power &amp; Fuel</a:t>
                      </a:r>
                    </a:p>
                    <a:p>
                      <a:pPr algn="ctr"/>
                      <a:endParaRPr lang="en-US" sz="2000" b="1" dirty="0">
                        <a:solidFill>
                          <a:srgbClr val="0070C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15</a:t>
                      </a:r>
                    </a:p>
                    <a:p>
                      <a:pPr algn="ctr"/>
                      <a:endParaRPr lang="en-US" sz="2000" b="1" dirty="0">
                        <a:solidFill>
                          <a:srgbClr val="0070C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13</a:t>
                      </a:r>
                    </a:p>
                    <a:p>
                      <a:pPr algn="ctr"/>
                      <a:endParaRPr lang="en-US" sz="2000" b="1" dirty="0">
                        <a:solidFill>
                          <a:srgbClr val="0070C0"/>
                        </a:solidFill>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Personnel </a:t>
                      </a:r>
                    </a:p>
                    <a:p>
                      <a:pPr algn="ctr"/>
                      <a:endParaRPr lang="en-US" sz="2000" b="1" dirty="0">
                        <a:solidFill>
                          <a:srgbClr val="0070C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9</a:t>
                      </a:r>
                    </a:p>
                    <a:p>
                      <a:pPr algn="ctr"/>
                      <a:endParaRPr lang="en-US" sz="2000" b="1" dirty="0">
                        <a:solidFill>
                          <a:srgbClr val="0070C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14</a:t>
                      </a:r>
                    </a:p>
                    <a:p>
                      <a:pPr algn="ctr"/>
                      <a:endParaRPr lang="en-US" sz="2000" b="1" dirty="0">
                        <a:solidFill>
                          <a:srgbClr val="0070C0"/>
                        </a:solidFill>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Other manufacturing expenses</a:t>
                      </a:r>
                    </a:p>
                    <a:p>
                      <a:pPr algn="ctr"/>
                      <a:endParaRPr lang="en-US" sz="2000" b="1" dirty="0">
                        <a:solidFill>
                          <a:srgbClr val="0070C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19</a:t>
                      </a:r>
                    </a:p>
                    <a:p>
                      <a:pPr algn="ctr"/>
                      <a:endParaRPr lang="en-US" sz="2000" b="1" dirty="0">
                        <a:solidFill>
                          <a:srgbClr val="0070C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70C0"/>
                          </a:solidFill>
                        </a:rPr>
                        <a:t>33</a:t>
                      </a:r>
                    </a:p>
                    <a:p>
                      <a:pPr algn="ctr"/>
                      <a:endParaRPr lang="en-US" sz="2000" b="1" dirty="0">
                        <a:solidFill>
                          <a:srgbClr val="0070C0"/>
                        </a:solidFill>
                      </a:endParaRPr>
                    </a:p>
                  </a:txBody>
                  <a:tcPr/>
                </a:tc>
              </a:tr>
            </a:tbl>
          </a:graphicData>
        </a:graphic>
      </p:graphicFrame>
      <p:pic>
        <p:nvPicPr>
          <p:cNvPr id="10" name="Picture 6" descr="62577c5730930adfba24699ad1969e9c.png"/>
          <p:cNvPicPr>
            <a:picLocks noChangeAspect="1" noChangeArrowheads="1"/>
          </p:cNvPicPr>
          <p:nvPr/>
        </p:nvPicPr>
        <p:blipFill>
          <a:blip r:embed="rId3"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438" y="292100"/>
            <a:ext cx="8915400" cy="698500"/>
          </a:xfrm>
        </p:spPr>
        <p:txBody>
          <a:bodyPr/>
          <a:lstStyle/>
          <a:p>
            <a:pPr algn="l" eaLnBrk="1" hangingPunct="1"/>
            <a:r>
              <a:rPr lang="en-IN" sz="2800" b="1" smtClean="0">
                <a:solidFill>
                  <a:srgbClr val="C00000"/>
                </a:solidFill>
                <a:latin typeface="Arial" charset="0"/>
                <a:cs typeface="Arial" charset="0"/>
              </a:rPr>
              <a:t>Low scale of Operation and Obsolete Technologies</a:t>
            </a:r>
            <a:endParaRPr lang="en-US" sz="2800" b="1" smtClean="0">
              <a:solidFill>
                <a:srgbClr val="C00000"/>
              </a:solidFill>
              <a:latin typeface="Arial" charset="0"/>
              <a:cs typeface="Arial" charset="0"/>
            </a:endParaRPr>
          </a:p>
        </p:txBody>
      </p:sp>
      <p:sp>
        <p:nvSpPr>
          <p:cNvPr id="26627" name="Content Placeholder 2"/>
          <p:cNvSpPr>
            <a:spLocks noGrp="1"/>
          </p:cNvSpPr>
          <p:nvPr>
            <p:ph idx="1"/>
          </p:nvPr>
        </p:nvSpPr>
        <p:spPr>
          <a:xfrm>
            <a:off x="184150" y="1363663"/>
            <a:ext cx="8578850" cy="3276600"/>
          </a:xfrm>
        </p:spPr>
        <p:txBody>
          <a:bodyPr>
            <a:normAutofit fontScale="85000" lnSpcReduction="10000"/>
          </a:bodyPr>
          <a:lstStyle/>
          <a:p>
            <a:pPr marL="457200" indent="-457200" algn="just" eaLnBrk="1" hangingPunct="1">
              <a:lnSpc>
                <a:spcPct val="150000"/>
              </a:lnSpc>
              <a:spcAft>
                <a:spcPts val="1200"/>
              </a:spcAft>
              <a:buFont typeface="Wingdings" pitchFamily="2" charset="2"/>
              <a:buChar char="Ø"/>
              <a:defRPr/>
            </a:pPr>
            <a:r>
              <a:rPr lang="en-US" sz="2000" b="1" dirty="0" smtClean="0">
                <a:solidFill>
                  <a:schemeClr val="accent5">
                    <a:lumMod val="50000"/>
                  </a:schemeClr>
                </a:solidFill>
                <a:latin typeface="Arial" pitchFamily="34" charset="0"/>
                <a:cs typeface="Arial" pitchFamily="34" charset="0"/>
              </a:rPr>
              <a:t>The Indian paper industry is highly fragmented predominately consisting of small / medium scale units based on recycled paper &amp; agro residue </a:t>
            </a:r>
            <a:r>
              <a:rPr lang="en-US" sz="2000" b="1" dirty="0" err="1" smtClean="0">
                <a:solidFill>
                  <a:schemeClr val="accent5">
                    <a:lumMod val="50000"/>
                  </a:schemeClr>
                </a:solidFill>
                <a:latin typeface="Arial" pitchFamily="34" charset="0"/>
                <a:cs typeface="Arial" pitchFamily="34" charset="0"/>
              </a:rPr>
              <a:t>fibres</a:t>
            </a:r>
            <a:r>
              <a:rPr lang="en-US" sz="2000" b="1" dirty="0" smtClean="0">
                <a:solidFill>
                  <a:schemeClr val="accent5">
                    <a:lumMod val="50000"/>
                  </a:schemeClr>
                </a:solidFill>
                <a:latin typeface="Arial" pitchFamily="34" charset="0"/>
                <a:cs typeface="Arial" pitchFamily="34" charset="0"/>
              </a:rPr>
              <a:t>.</a:t>
            </a:r>
          </a:p>
          <a:p>
            <a:pPr marL="457200" indent="-457200" algn="just" eaLnBrk="1" hangingPunct="1">
              <a:lnSpc>
                <a:spcPct val="150000"/>
              </a:lnSpc>
              <a:spcAft>
                <a:spcPts val="1200"/>
              </a:spcAft>
              <a:buFont typeface="Wingdings" pitchFamily="2" charset="2"/>
              <a:buChar char="Ø"/>
              <a:defRPr/>
            </a:pPr>
            <a:r>
              <a:rPr lang="en-US" sz="2000" b="1" dirty="0" smtClean="0">
                <a:solidFill>
                  <a:schemeClr val="accent5">
                    <a:lumMod val="50000"/>
                  </a:schemeClr>
                </a:solidFill>
                <a:latin typeface="Arial" pitchFamily="34" charset="0"/>
                <a:cs typeface="Arial" pitchFamily="34" charset="0"/>
              </a:rPr>
              <a:t>Only 174 mills have capacities over 100 TPD, around 426 mills in India have installed capacities ranging from 5-50 TPD.</a:t>
            </a:r>
          </a:p>
          <a:p>
            <a:pPr marL="457200" indent="-457200" algn="just" eaLnBrk="1" hangingPunct="1">
              <a:lnSpc>
                <a:spcPct val="150000"/>
              </a:lnSpc>
              <a:spcAft>
                <a:spcPts val="1200"/>
              </a:spcAft>
              <a:buFont typeface="Wingdings" pitchFamily="2" charset="2"/>
              <a:buChar char="Ø"/>
              <a:defRPr/>
            </a:pPr>
            <a:r>
              <a:rPr lang="en-US" sz="2000" b="1" dirty="0" smtClean="0">
                <a:solidFill>
                  <a:schemeClr val="accent5">
                    <a:lumMod val="50000"/>
                  </a:schemeClr>
                </a:solidFill>
                <a:latin typeface="Arial" pitchFamily="34" charset="0"/>
                <a:cs typeface="Arial" pitchFamily="34" charset="0"/>
              </a:rPr>
              <a:t>The capital to turnover ratio in Indian Paper Industry is low (3:1) as compared to 1:1 in Cement Industry due to obsolete technologies in majority of paper mills.</a:t>
            </a:r>
          </a:p>
        </p:txBody>
      </p:sp>
      <p:cxnSp>
        <p:nvCxnSpPr>
          <p:cNvPr id="4" name="Straight Connector 3"/>
          <p:cNvCxnSpPr/>
          <p:nvPr/>
        </p:nvCxnSpPr>
        <p:spPr>
          <a:xfrm>
            <a:off x="304800" y="990600"/>
            <a:ext cx="85344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 name="Picture 6" descr="62577c5730930adfba24699ad1969e9c.png"/>
          <p:cNvPicPr>
            <a:picLocks noChangeAspect="1" noChangeArrowheads="1"/>
          </p:cNvPicPr>
          <p:nvPr/>
        </p:nvPicPr>
        <p:blipFill>
          <a:blip r:embed="rId2"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4150" y="304800"/>
            <a:ext cx="7867650" cy="685800"/>
          </a:xfrm>
        </p:spPr>
        <p:txBody>
          <a:bodyPr/>
          <a:lstStyle/>
          <a:p>
            <a:pPr algn="l" eaLnBrk="1" hangingPunct="1"/>
            <a:r>
              <a:rPr lang="en-US" sz="3000" b="1" smtClean="0">
                <a:solidFill>
                  <a:srgbClr val="C00000"/>
                </a:solidFill>
                <a:latin typeface="Arial" charset="0"/>
                <a:cs typeface="Arial" charset="0"/>
              </a:rPr>
              <a:t>Environmental Concerns</a:t>
            </a:r>
          </a:p>
        </p:txBody>
      </p:sp>
      <p:sp>
        <p:nvSpPr>
          <p:cNvPr id="27651" name="Content Placeholder 2"/>
          <p:cNvSpPr>
            <a:spLocks noGrp="1"/>
          </p:cNvSpPr>
          <p:nvPr>
            <p:ph idx="1"/>
          </p:nvPr>
        </p:nvSpPr>
        <p:spPr>
          <a:xfrm>
            <a:off x="304800" y="1447800"/>
            <a:ext cx="8534400" cy="2286000"/>
          </a:xfrm>
        </p:spPr>
        <p:txBody>
          <a:bodyPr/>
          <a:lstStyle/>
          <a:p>
            <a:pPr marL="360363" indent="-360363" algn="just" eaLnBrk="1" hangingPunct="1">
              <a:lnSpc>
                <a:spcPct val="125000"/>
              </a:lnSpc>
              <a:buFont typeface="Wingdings" pitchFamily="2" charset="2"/>
              <a:buChar char="Ø"/>
              <a:defRPr/>
            </a:pPr>
            <a:r>
              <a:rPr lang="en-US" sz="2000" b="1" dirty="0" smtClean="0">
                <a:solidFill>
                  <a:schemeClr val="bg2">
                    <a:lumMod val="10000"/>
                  </a:schemeClr>
                </a:solidFill>
                <a:latin typeface="Arial" pitchFamily="34" charset="0"/>
                <a:cs typeface="Arial" pitchFamily="34" charset="0"/>
              </a:rPr>
              <a:t>High effluent load</a:t>
            </a:r>
          </a:p>
          <a:p>
            <a:pPr marL="360363" indent="-360363" algn="just" eaLnBrk="1" hangingPunct="1">
              <a:lnSpc>
                <a:spcPct val="125000"/>
              </a:lnSpc>
              <a:buFont typeface="Wingdings" pitchFamily="2" charset="2"/>
              <a:buChar char="Ø"/>
              <a:defRPr/>
            </a:pPr>
            <a:r>
              <a:rPr lang="en-US" sz="2000" b="1" dirty="0" smtClean="0">
                <a:solidFill>
                  <a:schemeClr val="bg2">
                    <a:lumMod val="10000"/>
                  </a:schemeClr>
                </a:solidFill>
                <a:latin typeface="Arial" pitchFamily="34" charset="0"/>
                <a:cs typeface="Arial" pitchFamily="34" charset="0"/>
              </a:rPr>
              <a:t>High color load</a:t>
            </a:r>
          </a:p>
          <a:p>
            <a:pPr marL="360363" indent="-360363" algn="just" eaLnBrk="1" hangingPunct="1">
              <a:lnSpc>
                <a:spcPct val="125000"/>
              </a:lnSpc>
              <a:buFont typeface="Wingdings" pitchFamily="2" charset="2"/>
              <a:buChar char="Ø"/>
              <a:defRPr/>
            </a:pPr>
            <a:r>
              <a:rPr lang="en-US" sz="2000" b="1" dirty="0" smtClean="0">
                <a:solidFill>
                  <a:schemeClr val="bg2">
                    <a:lumMod val="10000"/>
                  </a:schemeClr>
                </a:solidFill>
                <a:latin typeface="Arial" pitchFamily="34" charset="0"/>
                <a:cs typeface="Arial" pitchFamily="34" charset="0"/>
              </a:rPr>
              <a:t>Black liquor management in small agro based mills</a:t>
            </a:r>
          </a:p>
          <a:p>
            <a:pPr marL="360363" indent="-360363" algn="just" eaLnBrk="1" hangingPunct="1">
              <a:lnSpc>
                <a:spcPct val="125000"/>
              </a:lnSpc>
              <a:buFont typeface="Wingdings" pitchFamily="2" charset="2"/>
              <a:buChar char="Ø"/>
              <a:defRPr/>
            </a:pPr>
            <a:r>
              <a:rPr lang="en-US" sz="2000" b="1" dirty="0" smtClean="0">
                <a:solidFill>
                  <a:schemeClr val="bg2">
                    <a:lumMod val="10000"/>
                  </a:schemeClr>
                </a:solidFill>
                <a:latin typeface="Arial" pitchFamily="34" charset="0"/>
                <a:cs typeface="Arial" pitchFamily="34" charset="0"/>
              </a:rPr>
              <a:t>Solid waste management</a:t>
            </a:r>
          </a:p>
          <a:p>
            <a:pPr marL="360363" indent="-360363" algn="just" eaLnBrk="1" hangingPunct="1">
              <a:lnSpc>
                <a:spcPct val="125000"/>
              </a:lnSpc>
              <a:buFont typeface="Wingdings" pitchFamily="2" charset="2"/>
              <a:buChar char="Ø"/>
              <a:defRPr/>
            </a:pPr>
            <a:r>
              <a:rPr lang="en-US" sz="2000" b="1" dirty="0" smtClean="0">
                <a:solidFill>
                  <a:schemeClr val="bg2">
                    <a:lumMod val="10000"/>
                  </a:schemeClr>
                </a:solidFill>
                <a:latin typeface="Arial" pitchFamily="34" charset="0"/>
                <a:cs typeface="Arial" pitchFamily="34" charset="0"/>
              </a:rPr>
              <a:t>Concern over air pollution with growing public awareness</a:t>
            </a:r>
          </a:p>
        </p:txBody>
      </p:sp>
      <p:cxnSp>
        <p:nvCxnSpPr>
          <p:cNvPr id="4" name="Straight Connector 3"/>
          <p:cNvCxnSpPr/>
          <p:nvPr/>
        </p:nvCxnSpPr>
        <p:spPr>
          <a:xfrm>
            <a:off x="304800" y="990600"/>
            <a:ext cx="83058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 name="Picture 6" descr="62577c5730930adfba24699ad1969e9c.png"/>
          <p:cNvPicPr>
            <a:picLocks noChangeAspect="1" noChangeArrowheads="1"/>
          </p:cNvPicPr>
          <p:nvPr/>
        </p:nvPicPr>
        <p:blipFill>
          <a:blip r:embed="rId2"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smtClean="0"/>
              <a:t>Global Paper Consumption (by region)</a:t>
            </a:r>
            <a:endParaRPr lang="en-US" b="1" dirty="0"/>
          </a:p>
        </p:txBody>
      </p:sp>
      <p:sp>
        <p:nvSpPr>
          <p:cNvPr id="3" name="Content Placeholder 2"/>
          <p:cNvSpPr>
            <a:spLocks noGrp="1"/>
          </p:cNvSpPr>
          <p:nvPr>
            <p:ph idx="1"/>
          </p:nvPr>
        </p:nvSpPr>
        <p:spPr/>
        <p:txBody>
          <a:bodyPr/>
          <a:lstStyle/>
          <a:p>
            <a:pPr>
              <a:buNone/>
            </a:pPr>
            <a:endParaRPr lang="en-US" dirty="0"/>
          </a:p>
        </p:txBody>
      </p:sp>
      <p:sp>
        <p:nvSpPr>
          <p:cNvPr id="4" name="Slide Number Placeholder 3"/>
          <p:cNvSpPr>
            <a:spLocks noGrp="1"/>
          </p:cNvSpPr>
          <p:nvPr>
            <p:ph type="sldNum" sz="quarter" idx="12"/>
          </p:nvPr>
        </p:nvSpPr>
        <p:spPr/>
        <p:txBody>
          <a:bodyPr/>
          <a:lstStyle/>
          <a:p>
            <a:fld id="{54CC79CA-8B10-40C6-AFA4-CB6D6DB372F7}" type="slidenum">
              <a:rPr lang="en-US" smtClean="0"/>
              <a:pPr/>
              <a:t>2</a:t>
            </a:fld>
            <a:endParaRPr lang="en-US"/>
          </a:p>
        </p:txBody>
      </p:sp>
      <p:pic>
        <p:nvPicPr>
          <p:cNvPr id="2050" name="Picture 2"/>
          <p:cNvPicPr>
            <a:picLocks noChangeAspect="1" noChangeArrowheads="1"/>
          </p:cNvPicPr>
          <p:nvPr/>
        </p:nvPicPr>
        <p:blipFill>
          <a:blip r:embed="rId2" cstate="print"/>
          <a:srcRect l="1409" t="3005" r="3829" b="15924"/>
          <a:stretch>
            <a:fillRect/>
          </a:stretch>
        </p:blipFill>
        <p:spPr bwMode="auto">
          <a:xfrm>
            <a:off x="223157" y="1371600"/>
            <a:ext cx="8539843" cy="4830618"/>
          </a:xfrm>
          <a:prstGeom prst="rect">
            <a:avLst/>
          </a:prstGeom>
          <a:noFill/>
          <a:ln w="9525">
            <a:noFill/>
            <a:miter lim="800000"/>
            <a:headEnd/>
            <a:tailEnd/>
          </a:ln>
        </p:spPr>
      </p:pic>
      <p:sp>
        <p:nvSpPr>
          <p:cNvPr id="6" name="TextBox 5"/>
          <p:cNvSpPr txBox="1"/>
          <p:nvPr/>
        </p:nvSpPr>
        <p:spPr>
          <a:xfrm>
            <a:off x="6477000" y="6172200"/>
            <a:ext cx="2667000" cy="369332"/>
          </a:xfrm>
          <a:prstGeom prst="rect">
            <a:avLst/>
          </a:prstGeom>
          <a:noFill/>
        </p:spPr>
        <p:txBody>
          <a:bodyPr wrap="square" rtlCol="0">
            <a:spAutoFit/>
          </a:bodyPr>
          <a:lstStyle/>
          <a:p>
            <a:r>
              <a:rPr lang="en-US" dirty="0" smtClean="0"/>
              <a:t>Source: FAO, 2016</a:t>
            </a:r>
            <a:endParaRPr lang="en-US" dirty="0"/>
          </a:p>
        </p:txBody>
      </p:sp>
      <p:pic>
        <p:nvPicPr>
          <p:cNvPr id="7" name="Picture 6" descr="62577c5730930adfba24699ad1969e9c.png"/>
          <p:cNvPicPr>
            <a:picLocks noChangeAspect="1" noChangeArrowheads="1"/>
          </p:cNvPicPr>
          <p:nvPr/>
        </p:nvPicPr>
        <p:blipFill>
          <a:blip r:embed="rId3" cstate="print"/>
          <a:srcRect l="20871" t="19565" r="19560" b="21739"/>
          <a:stretch>
            <a:fillRect/>
          </a:stretch>
        </p:blipFill>
        <p:spPr bwMode="auto">
          <a:xfrm>
            <a:off x="152400" y="6172200"/>
            <a:ext cx="762000" cy="592667"/>
          </a:xfrm>
          <a:prstGeom prst="rect">
            <a:avLst/>
          </a:prstGeom>
          <a:noFill/>
          <a:ln w="9525">
            <a:noFill/>
            <a:miter lim="800000"/>
            <a:headEnd/>
            <a:tailEnd/>
          </a:ln>
        </p:spPr>
      </p:pic>
      <p:sp>
        <p:nvSpPr>
          <p:cNvPr id="8" name="TextBox 7"/>
          <p:cNvSpPr txBox="1"/>
          <p:nvPr/>
        </p:nvSpPr>
        <p:spPr>
          <a:xfrm>
            <a:off x="1752600" y="1459468"/>
            <a:ext cx="1752600" cy="369332"/>
          </a:xfrm>
          <a:prstGeom prst="rect">
            <a:avLst/>
          </a:prstGeom>
          <a:noFill/>
        </p:spPr>
        <p:txBody>
          <a:bodyPr wrap="square" rtlCol="0">
            <a:spAutoFit/>
          </a:bodyPr>
          <a:lstStyle/>
          <a:p>
            <a:r>
              <a:rPr lang="en-US" b="1" dirty="0" smtClean="0"/>
              <a:t>408,000 (2018)</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6850" y="304800"/>
            <a:ext cx="7867650" cy="685800"/>
          </a:xfrm>
        </p:spPr>
        <p:txBody>
          <a:bodyPr/>
          <a:lstStyle/>
          <a:p>
            <a:pPr algn="l" eaLnBrk="1" hangingPunct="1"/>
            <a:r>
              <a:rPr lang="en-US" sz="3000" b="1" smtClean="0">
                <a:solidFill>
                  <a:srgbClr val="C00000"/>
                </a:solidFill>
                <a:latin typeface="Arial" charset="0"/>
                <a:cs typeface="Arial" charset="0"/>
              </a:rPr>
              <a:t>Lack of Skilled Manpower</a:t>
            </a:r>
          </a:p>
        </p:txBody>
      </p:sp>
      <p:sp>
        <p:nvSpPr>
          <p:cNvPr id="3" name="Content Placeholder 2"/>
          <p:cNvSpPr>
            <a:spLocks noGrp="1"/>
          </p:cNvSpPr>
          <p:nvPr>
            <p:ph idx="1"/>
          </p:nvPr>
        </p:nvSpPr>
        <p:spPr>
          <a:xfrm>
            <a:off x="381000" y="1371600"/>
            <a:ext cx="8458200" cy="3048000"/>
          </a:xfrm>
        </p:spPr>
        <p:txBody>
          <a:bodyPr rtlCol="0">
            <a:noAutofit/>
          </a:bodyPr>
          <a:lstStyle/>
          <a:p>
            <a:pPr marL="457200" indent="-457200" algn="just" eaLnBrk="1" fontAlgn="auto" hangingPunct="1">
              <a:lnSpc>
                <a:spcPct val="160000"/>
              </a:lnSpc>
              <a:spcAft>
                <a:spcPts val="1200"/>
              </a:spcAft>
              <a:buFont typeface="Wingdings" pitchFamily="2" charset="2"/>
              <a:buChar char="Ø"/>
              <a:defRPr/>
            </a:pPr>
            <a:r>
              <a:rPr lang="en-US" sz="2000" b="1" dirty="0" smtClean="0">
                <a:solidFill>
                  <a:schemeClr val="bg2">
                    <a:lumMod val="10000"/>
                  </a:schemeClr>
                </a:solidFill>
                <a:latin typeface="Arial" pitchFamily="34" charset="0"/>
                <a:cs typeface="Arial" pitchFamily="34" charset="0"/>
              </a:rPr>
              <a:t>The industry is facing shortage of process stream technical manpower.</a:t>
            </a:r>
          </a:p>
          <a:p>
            <a:pPr marL="457200" indent="-457200" algn="just" eaLnBrk="1" fontAlgn="auto" hangingPunct="1">
              <a:lnSpc>
                <a:spcPct val="160000"/>
              </a:lnSpc>
              <a:spcAft>
                <a:spcPts val="1200"/>
              </a:spcAft>
              <a:buFont typeface="Wingdings" pitchFamily="2" charset="2"/>
              <a:buChar char="Ø"/>
              <a:defRPr/>
            </a:pPr>
            <a:r>
              <a:rPr lang="en-US" sz="2000" b="1" dirty="0" smtClean="0">
                <a:solidFill>
                  <a:schemeClr val="bg2">
                    <a:lumMod val="10000"/>
                  </a:schemeClr>
                </a:solidFill>
                <a:latin typeface="Arial" pitchFamily="34" charset="0"/>
                <a:cs typeface="Arial" pitchFamily="34" charset="0"/>
              </a:rPr>
              <a:t>Only 226 number of process technical manpower are passing out every year from 7 institutes against a demand of over 570 per annum.</a:t>
            </a:r>
          </a:p>
        </p:txBody>
      </p:sp>
      <p:cxnSp>
        <p:nvCxnSpPr>
          <p:cNvPr id="4" name="Straight Connector 3"/>
          <p:cNvCxnSpPr/>
          <p:nvPr/>
        </p:nvCxnSpPr>
        <p:spPr>
          <a:xfrm>
            <a:off x="384175" y="990600"/>
            <a:ext cx="83058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 name="Picture 6" descr="62577c5730930adfba24699ad1969e9c.png"/>
          <p:cNvPicPr>
            <a:picLocks noChangeAspect="1" noChangeArrowheads="1"/>
          </p:cNvPicPr>
          <p:nvPr/>
        </p:nvPicPr>
        <p:blipFill>
          <a:blip r:embed="rId2"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2" name="Picture 4" descr="Image result for paper industry photos"/>
          <p:cNvPicPr>
            <a:picLocks noChangeAspect="1" noChangeArrowheads="1"/>
          </p:cNvPicPr>
          <p:nvPr/>
        </p:nvPicPr>
        <p:blipFill>
          <a:blip r:embed="rId2" cstate="print"/>
          <a:srcRect/>
          <a:stretch>
            <a:fillRect/>
          </a:stretch>
        </p:blipFill>
        <p:spPr bwMode="auto">
          <a:xfrm>
            <a:off x="-58113" y="1143000"/>
            <a:ext cx="9202113" cy="5715000"/>
          </a:xfrm>
          <a:prstGeom prst="rect">
            <a:avLst/>
          </a:prstGeom>
          <a:noFill/>
        </p:spPr>
      </p:pic>
      <p:pic>
        <p:nvPicPr>
          <p:cNvPr id="78850" name="Picture 2" descr="Image result for paper industry photos"/>
          <p:cNvPicPr>
            <a:picLocks noChangeAspect="1" noChangeArrowheads="1"/>
          </p:cNvPicPr>
          <p:nvPr/>
        </p:nvPicPr>
        <p:blipFill>
          <a:blip r:embed="rId3" cstate="print"/>
          <a:srcRect/>
          <a:stretch>
            <a:fillRect/>
          </a:stretch>
        </p:blipFill>
        <p:spPr bwMode="auto">
          <a:xfrm>
            <a:off x="6014357" y="5105400"/>
            <a:ext cx="3129643" cy="1752600"/>
          </a:xfrm>
          <a:prstGeom prst="rect">
            <a:avLst/>
          </a:prstGeom>
          <a:noFill/>
        </p:spPr>
      </p:pic>
      <p:sp>
        <p:nvSpPr>
          <p:cNvPr id="6" name="TextBox 5"/>
          <p:cNvSpPr txBox="1"/>
          <p:nvPr/>
        </p:nvSpPr>
        <p:spPr>
          <a:xfrm>
            <a:off x="685800" y="1702474"/>
            <a:ext cx="1905000" cy="830997"/>
          </a:xfrm>
          <a:prstGeom prst="rect">
            <a:avLst/>
          </a:prstGeom>
          <a:solidFill>
            <a:srgbClr val="92D050"/>
          </a:solidFill>
        </p:spPr>
        <p:txBody>
          <a:bodyPr wrap="square" rtlCol="0">
            <a:spAutoFit/>
          </a:bodyPr>
          <a:lstStyle/>
          <a:p>
            <a:r>
              <a:rPr lang="en-US" sz="2400" b="1" dirty="0" smtClean="0"/>
              <a:t>Process Technology</a:t>
            </a:r>
            <a:endParaRPr lang="en-US" sz="2400" b="1" dirty="0"/>
          </a:p>
        </p:txBody>
      </p:sp>
      <p:sp>
        <p:nvSpPr>
          <p:cNvPr id="7" name="TextBox 6"/>
          <p:cNvSpPr txBox="1"/>
          <p:nvPr/>
        </p:nvSpPr>
        <p:spPr>
          <a:xfrm>
            <a:off x="3276600" y="1702474"/>
            <a:ext cx="2362200" cy="830997"/>
          </a:xfrm>
          <a:prstGeom prst="rect">
            <a:avLst/>
          </a:prstGeom>
          <a:solidFill>
            <a:srgbClr val="92D050"/>
          </a:solidFill>
        </p:spPr>
        <p:txBody>
          <a:bodyPr wrap="square" rtlCol="0">
            <a:spAutoFit/>
          </a:bodyPr>
          <a:lstStyle/>
          <a:p>
            <a:r>
              <a:rPr lang="en-US" sz="2400" b="1" dirty="0" smtClean="0"/>
              <a:t>Automation and  Control</a:t>
            </a:r>
            <a:endParaRPr lang="en-US" sz="2400" b="1" dirty="0"/>
          </a:p>
        </p:txBody>
      </p:sp>
      <p:sp>
        <p:nvSpPr>
          <p:cNvPr id="8" name="TextBox 7"/>
          <p:cNvSpPr txBox="1"/>
          <p:nvPr/>
        </p:nvSpPr>
        <p:spPr>
          <a:xfrm>
            <a:off x="6324600" y="1695271"/>
            <a:ext cx="1905000" cy="830997"/>
          </a:xfrm>
          <a:prstGeom prst="rect">
            <a:avLst/>
          </a:prstGeom>
          <a:solidFill>
            <a:srgbClr val="92D050"/>
          </a:solidFill>
        </p:spPr>
        <p:txBody>
          <a:bodyPr wrap="square" rtlCol="0">
            <a:spAutoFit/>
          </a:bodyPr>
          <a:lstStyle/>
          <a:p>
            <a:r>
              <a:rPr lang="en-US" sz="2400" b="1" dirty="0" smtClean="0"/>
              <a:t>Ecosystem</a:t>
            </a:r>
          </a:p>
          <a:p>
            <a:endParaRPr lang="en-US" sz="2400" b="1" dirty="0"/>
          </a:p>
        </p:txBody>
      </p:sp>
      <p:sp>
        <p:nvSpPr>
          <p:cNvPr id="9" name="TextBox 8"/>
          <p:cNvSpPr txBox="1"/>
          <p:nvPr/>
        </p:nvSpPr>
        <p:spPr>
          <a:xfrm>
            <a:off x="3200400" y="3048000"/>
            <a:ext cx="2514600" cy="1200329"/>
          </a:xfrm>
          <a:prstGeom prst="rect">
            <a:avLst/>
          </a:prstGeom>
          <a:solidFill>
            <a:schemeClr val="tx2">
              <a:lumMod val="40000"/>
              <a:lumOff val="60000"/>
            </a:schemeClr>
          </a:solidFill>
        </p:spPr>
        <p:txBody>
          <a:bodyPr wrap="square" rtlCol="0">
            <a:spAutoFit/>
          </a:bodyPr>
          <a:lstStyle/>
          <a:p>
            <a:r>
              <a:rPr lang="en-US" sz="2400" b="1" dirty="0" smtClean="0"/>
              <a:t>Data collection, analysis and guidance</a:t>
            </a:r>
            <a:endParaRPr lang="en-US" sz="2400" b="1" dirty="0"/>
          </a:p>
        </p:txBody>
      </p:sp>
      <p:sp>
        <p:nvSpPr>
          <p:cNvPr id="10" name="TextBox 9"/>
          <p:cNvSpPr txBox="1"/>
          <p:nvPr/>
        </p:nvSpPr>
        <p:spPr>
          <a:xfrm>
            <a:off x="3200400" y="4895671"/>
            <a:ext cx="2514600" cy="1200329"/>
          </a:xfrm>
          <a:prstGeom prst="rect">
            <a:avLst/>
          </a:prstGeom>
          <a:solidFill>
            <a:schemeClr val="tx2">
              <a:lumMod val="40000"/>
              <a:lumOff val="60000"/>
            </a:schemeClr>
          </a:solidFill>
        </p:spPr>
        <p:txBody>
          <a:bodyPr wrap="square" rtlCol="0">
            <a:spAutoFit/>
          </a:bodyPr>
          <a:lstStyle/>
          <a:p>
            <a:r>
              <a:rPr lang="en-US" sz="2400" b="1" dirty="0" err="1" smtClean="0"/>
              <a:t>Optimisation</a:t>
            </a:r>
            <a:r>
              <a:rPr lang="en-US" sz="2400" b="1" dirty="0" smtClean="0"/>
              <a:t> of processes and product quality</a:t>
            </a:r>
            <a:endParaRPr lang="en-US" sz="2400" b="1" dirty="0"/>
          </a:p>
        </p:txBody>
      </p:sp>
      <p:sp>
        <p:nvSpPr>
          <p:cNvPr id="11" name="TextBox 10"/>
          <p:cNvSpPr txBox="1"/>
          <p:nvPr/>
        </p:nvSpPr>
        <p:spPr>
          <a:xfrm>
            <a:off x="5943600" y="3066871"/>
            <a:ext cx="2743200" cy="1200329"/>
          </a:xfrm>
          <a:prstGeom prst="rect">
            <a:avLst/>
          </a:prstGeom>
          <a:solidFill>
            <a:schemeClr val="tx2">
              <a:lumMod val="40000"/>
              <a:lumOff val="60000"/>
            </a:schemeClr>
          </a:solidFill>
        </p:spPr>
        <p:txBody>
          <a:bodyPr wrap="square" rtlCol="0">
            <a:spAutoFit/>
          </a:bodyPr>
          <a:lstStyle/>
          <a:p>
            <a:r>
              <a:rPr lang="en-US" sz="2400" b="1" dirty="0" smtClean="0"/>
              <a:t>Environmental compliance -process &amp; product</a:t>
            </a:r>
            <a:endParaRPr lang="en-US" sz="2400" b="1" dirty="0"/>
          </a:p>
        </p:txBody>
      </p:sp>
      <p:sp>
        <p:nvSpPr>
          <p:cNvPr id="12" name="Title 1"/>
          <p:cNvSpPr>
            <a:spLocks noGrp="1"/>
          </p:cNvSpPr>
          <p:nvPr>
            <p:ph type="title"/>
          </p:nvPr>
        </p:nvSpPr>
        <p:spPr>
          <a:xfrm>
            <a:off x="457200" y="76200"/>
            <a:ext cx="8229600" cy="1143000"/>
          </a:xfrm>
        </p:spPr>
        <p:txBody>
          <a:bodyPr>
            <a:normAutofit fontScale="90000"/>
          </a:bodyPr>
          <a:lstStyle/>
          <a:p>
            <a:r>
              <a:rPr lang="en-US" b="1" dirty="0" smtClean="0">
                <a:solidFill>
                  <a:schemeClr val="accent2">
                    <a:lumMod val="50000"/>
                  </a:schemeClr>
                </a:solidFill>
              </a:rPr>
              <a:t>Innovation in Paper &amp; Paperboard Manufacturing</a:t>
            </a:r>
            <a:endParaRPr lang="en-US" b="1" dirty="0">
              <a:solidFill>
                <a:schemeClr val="accent2">
                  <a:lumMod val="50000"/>
                </a:schemeClr>
              </a:solidFill>
            </a:endParaRPr>
          </a:p>
        </p:txBody>
      </p:sp>
      <p:sp>
        <p:nvSpPr>
          <p:cNvPr id="14" name="TextBox 13"/>
          <p:cNvSpPr txBox="1"/>
          <p:nvPr/>
        </p:nvSpPr>
        <p:spPr>
          <a:xfrm>
            <a:off x="381000" y="3066871"/>
            <a:ext cx="2514600" cy="1200329"/>
          </a:xfrm>
          <a:prstGeom prst="rect">
            <a:avLst/>
          </a:prstGeom>
          <a:solidFill>
            <a:schemeClr val="tx2">
              <a:lumMod val="40000"/>
              <a:lumOff val="60000"/>
            </a:schemeClr>
          </a:solidFill>
        </p:spPr>
        <p:txBody>
          <a:bodyPr wrap="square" rtlCol="0">
            <a:spAutoFit/>
          </a:bodyPr>
          <a:lstStyle/>
          <a:p>
            <a:r>
              <a:rPr lang="en-US" sz="2400" b="1" dirty="0" smtClean="0"/>
              <a:t>State-of-Art </a:t>
            </a:r>
            <a:r>
              <a:rPr lang="en-US" sz="2400" b="1" dirty="0" err="1" smtClean="0"/>
              <a:t>fiberline</a:t>
            </a:r>
            <a:r>
              <a:rPr lang="en-US" sz="2400" b="1" dirty="0" smtClean="0"/>
              <a:t> and paper machines</a:t>
            </a:r>
            <a:endParaRPr lang="en-US" sz="2400" b="1" dirty="0"/>
          </a:p>
        </p:txBody>
      </p:sp>
      <p:sp>
        <p:nvSpPr>
          <p:cNvPr id="13" name="Slide Number Placeholder 12"/>
          <p:cNvSpPr>
            <a:spLocks noGrp="1"/>
          </p:cNvSpPr>
          <p:nvPr>
            <p:ph type="sldNum" sz="quarter" idx="12"/>
          </p:nvPr>
        </p:nvSpPr>
        <p:spPr/>
        <p:txBody>
          <a:bodyPr/>
          <a:lstStyle/>
          <a:p>
            <a:fld id="{54CC79CA-8B10-40C6-AFA4-CB6D6DB372F7}" type="slidenum">
              <a:rPr lang="en-US" smtClean="0"/>
              <a:pPr/>
              <a:t>21</a:t>
            </a:fld>
            <a:endParaRPr lang="en-US"/>
          </a:p>
        </p:txBody>
      </p:sp>
      <p:sp>
        <p:nvSpPr>
          <p:cNvPr id="15" name="Down Arrow 14"/>
          <p:cNvSpPr/>
          <p:nvPr/>
        </p:nvSpPr>
        <p:spPr>
          <a:xfrm>
            <a:off x="1524000" y="2610050"/>
            <a:ext cx="304800" cy="3810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4267200" y="2618875"/>
            <a:ext cx="304800" cy="3810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7086600" y="2629300"/>
            <a:ext cx="304800" cy="3810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4267200" y="4390725"/>
            <a:ext cx="304800" cy="3810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6" descr="62577c5730930adfba24699ad1969e9c.png"/>
          <p:cNvPicPr>
            <a:picLocks noChangeAspect="1" noChangeArrowheads="1"/>
          </p:cNvPicPr>
          <p:nvPr/>
        </p:nvPicPr>
        <p:blipFill>
          <a:blip r:embed="rId4"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dirty="0" smtClean="0"/>
              <a:t>A structured, strategic and time bound plan is required to address the issues and challenges faced by the paper industry.</a:t>
            </a:r>
          </a:p>
          <a:p>
            <a:r>
              <a:rPr lang="en-US" dirty="0" smtClean="0"/>
              <a:t>Industry needs to take-up the issues with Government in this regard, through appropriate policy interventions. </a:t>
            </a:r>
          </a:p>
          <a:p>
            <a:endParaRPr lang="en-US" dirty="0"/>
          </a:p>
        </p:txBody>
      </p:sp>
      <p:sp>
        <p:nvSpPr>
          <p:cNvPr id="4" name="Slide Number Placeholder 3"/>
          <p:cNvSpPr>
            <a:spLocks noGrp="1"/>
          </p:cNvSpPr>
          <p:nvPr>
            <p:ph type="sldNum" sz="quarter" idx="12"/>
          </p:nvPr>
        </p:nvSpPr>
        <p:spPr/>
        <p:txBody>
          <a:bodyPr/>
          <a:lstStyle/>
          <a:p>
            <a:fld id="{54CC79CA-8B10-40C6-AFA4-CB6D6DB372F7}" type="slidenum">
              <a:rPr lang="en-US" smtClean="0"/>
              <a:pPr/>
              <a:t>22</a:t>
            </a:fld>
            <a:endParaRPr lang="en-US"/>
          </a:p>
        </p:txBody>
      </p:sp>
      <p:pic>
        <p:nvPicPr>
          <p:cNvPr id="5" name="Picture 6" descr="62577c5730930adfba24699ad1969e9c.png"/>
          <p:cNvPicPr>
            <a:picLocks noChangeAspect="1" noChangeArrowheads="1"/>
          </p:cNvPicPr>
          <p:nvPr/>
        </p:nvPicPr>
        <p:blipFill>
          <a:blip r:embed="rId2" cstate="print"/>
          <a:srcRect l="20871" t="19565" r="19560" b="21739"/>
          <a:stretch>
            <a:fillRect/>
          </a:stretch>
        </p:blipFill>
        <p:spPr bwMode="auto">
          <a:xfrm>
            <a:off x="304800" y="6019800"/>
            <a:ext cx="762000" cy="592667"/>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429000"/>
            <a:ext cx="7848600" cy="3429000"/>
          </a:xfrm>
        </p:spPr>
        <p:txBody>
          <a:bodyPr rtlCol="0">
            <a:normAutofit/>
          </a:bodyPr>
          <a:lstStyle/>
          <a:p>
            <a:pPr marL="457200" indent="-457200" algn="ctr" eaLnBrk="1" fontAlgn="auto" hangingPunct="1">
              <a:spcAft>
                <a:spcPts val="1200"/>
              </a:spcAft>
              <a:buFont typeface="Arial" charset="0"/>
              <a:buNone/>
              <a:defRPr/>
            </a:pPr>
            <a:r>
              <a:rPr lang="en-US" sz="9600" i="1" dirty="0" smtClean="0">
                <a:solidFill>
                  <a:srgbClr val="FF0000"/>
                </a:solidFill>
              </a:rPr>
              <a:t>Thank you</a:t>
            </a:r>
          </a:p>
          <a:p>
            <a:pPr algn="just" eaLnBrk="1" fontAlgn="auto" hangingPunct="1">
              <a:spcAft>
                <a:spcPts val="1200"/>
              </a:spcAft>
              <a:buFont typeface="Wingdings" pitchFamily="2" charset="2"/>
              <a:buChar char="Ø"/>
              <a:defRPr/>
            </a:pPr>
            <a:endParaRPr lang="en-US" sz="2800" dirty="0" smtClean="0"/>
          </a:p>
          <a:p>
            <a:pPr algn="just" eaLnBrk="1" fontAlgn="auto" hangingPunct="1">
              <a:spcAft>
                <a:spcPts val="1200"/>
              </a:spcAft>
              <a:buFont typeface="Wingdings" pitchFamily="2" charset="2"/>
              <a:buChar char="Ø"/>
              <a:defRPr/>
            </a:pPr>
            <a:endParaRPr lang="en-US" sz="2800" dirty="0"/>
          </a:p>
        </p:txBody>
      </p:sp>
      <p:sp>
        <p:nvSpPr>
          <p:cNvPr id="4" name="TextBox 3"/>
          <p:cNvSpPr txBox="1"/>
          <p:nvPr/>
        </p:nvSpPr>
        <p:spPr>
          <a:xfrm>
            <a:off x="1981200" y="2093893"/>
            <a:ext cx="6553200" cy="954107"/>
          </a:xfrm>
          <a:prstGeom prst="rect">
            <a:avLst/>
          </a:prstGeom>
          <a:noFill/>
        </p:spPr>
        <p:txBody>
          <a:bodyPr wrap="square" rtlCol="0">
            <a:spAutoFit/>
          </a:bodyPr>
          <a:lstStyle/>
          <a:p>
            <a:r>
              <a:rPr lang="en-US" sz="2800" i="1" dirty="0" smtClean="0"/>
              <a:t>Committed towards growth and sustainability of paper industry….</a:t>
            </a:r>
            <a:endParaRPr lang="en-US" sz="2800" i="1" dirty="0"/>
          </a:p>
        </p:txBody>
      </p:sp>
      <p:pic>
        <p:nvPicPr>
          <p:cNvPr id="5" name="Picture 6" descr="62577c5730930adfba24699ad1969e9c.png"/>
          <p:cNvPicPr>
            <a:picLocks noChangeAspect="1" noChangeArrowheads="1"/>
          </p:cNvPicPr>
          <p:nvPr/>
        </p:nvPicPr>
        <p:blipFill>
          <a:blip r:embed="rId2" cstate="print"/>
          <a:srcRect l="20871" t="19565" r="19560" b="21739"/>
          <a:stretch>
            <a:fillRect/>
          </a:stretch>
        </p:blipFill>
        <p:spPr bwMode="auto">
          <a:xfrm>
            <a:off x="3886200" y="914400"/>
            <a:ext cx="1077685" cy="8382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rmAutofit fontScale="90000"/>
          </a:bodyPr>
          <a:lstStyle/>
          <a:p>
            <a:r>
              <a:rPr lang="en-US" sz="3600" b="1" dirty="0" smtClean="0"/>
              <a:t>Region-wise shift in Paper Consumption (2005-15)</a:t>
            </a:r>
            <a:endParaRPr lang="en-US" sz="3600" b="1" dirty="0"/>
          </a:p>
        </p:txBody>
      </p:sp>
      <p:sp>
        <p:nvSpPr>
          <p:cNvPr id="3" name="Content Placeholder 2"/>
          <p:cNvSpPr>
            <a:spLocks noGrp="1"/>
          </p:cNvSpPr>
          <p:nvPr>
            <p:ph idx="1"/>
          </p:nvPr>
        </p:nvSpPr>
        <p:spPr/>
        <p:txBody>
          <a:bodyPr/>
          <a:lstStyle/>
          <a:p>
            <a:pPr>
              <a:buNone/>
            </a:pPr>
            <a:endParaRPr lang="en-US" dirty="0"/>
          </a:p>
        </p:txBody>
      </p:sp>
      <p:sp>
        <p:nvSpPr>
          <p:cNvPr id="4" name="Slide Number Placeholder 3"/>
          <p:cNvSpPr>
            <a:spLocks noGrp="1"/>
          </p:cNvSpPr>
          <p:nvPr>
            <p:ph type="sldNum" sz="quarter" idx="12"/>
          </p:nvPr>
        </p:nvSpPr>
        <p:spPr/>
        <p:txBody>
          <a:bodyPr/>
          <a:lstStyle/>
          <a:p>
            <a:fld id="{54CC79CA-8B10-40C6-AFA4-CB6D6DB372F7}" type="slidenum">
              <a:rPr lang="en-US" smtClean="0"/>
              <a:pPr/>
              <a:t>3</a:t>
            </a:fld>
            <a:endParaRPr lang="en-US"/>
          </a:p>
        </p:txBody>
      </p:sp>
      <p:sp>
        <p:nvSpPr>
          <p:cNvPr id="6" name="TextBox 5"/>
          <p:cNvSpPr txBox="1"/>
          <p:nvPr/>
        </p:nvSpPr>
        <p:spPr>
          <a:xfrm>
            <a:off x="7467600" y="6477000"/>
            <a:ext cx="1676400" cy="369332"/>
          </a:xfrm>
          <a:prstGeom prst="rect">
            <a:avLst/>
          </a:prstGeom>
          <a:noFill/>
        </p:spPr>
        <p:txBody>
          <a:bodyPr wrap="square" rtlCol="0">
            <a:spAutoFit/>
          </a:bodyPr>
          <a:lstStyle/>
          <a:p>
            <a:r>
              <a:rPr lang="en-US" dirty="0" smtClean="0"/>
              <a:t>Source- FAO</a:t>
            </a:r>
            <a:endParaRPr lang="en-US" dirty="0"/>
          </a:p>
        </p:txBody>
      </p:sp>
      <p:grpSp>
        <p:nvGrpSpPr>
          <p:cNvPr id="12" name="Group 11"/>
          <p:cNvGrpSpPr/>
          <p:nvPr/>
        </p:nvGrpSpPr>
        <p:grpSpPr>
          <a:xfrm>
            <a:off x="464344" y="1066800"/>
            <a:ext cx="7917656" cy="5334000"/>
            <a:chOff x="464344" y="1066800"/>
            <a:chExt cx="7917656" cy="5334000"/>
          </a:xfrm>
        </p:grpSpPr>
        <p:pic>
          <p:nvPicPr>
            <p:cNvPr id="4098" name="Picture 2"/>
            <p:cNvPicPr>
              <a:picLocks noChangeAspect="1" noChangeArrowheads="1"/>
            </p:cNvPicPr>
            <p:nvPr/>
          </p:nvPicPr>
          <p:blipFill>
            <a:blip r:embed="rId2" cstate="print"/>
            <a:srcRect l="5405" t="5608" r="9009" b="22608"/>
            <a:stretch>
              <a:fillRect/>
            </a:stretch>
          </p:blipFill>
          <p:spPr bwMode="auto">
            <a:xfrm>
              <a:off x="464344" y="1066800"/>
              <a:ext cx="7917656" cy="5334000"/>
            </a:xfrm>
            <a:prstGeom prst="rect">
              <a:avLst/>
            </a:prstGeom>
            <a:noFill/>
            <a:ln w="9525">
              <a:noFill/>
              <a:miter lim="800000"/>
              <a:headEnd/>
              <a:tailEnd/>
            </a:ln>
          </p:spPr>
        </p:pic>
        <p:sp>
          <p:nvSpPr>
            <p:cNvPr id="7" name="TextBox 6"/>
            <p:cNvSpPr txBox="1"/>
            <p:nvPr/>
          </p:nvSpPr>
          <p:spPr>
            <a:xfrm>
              <a:off x="5943600" y="2133600"/>
              <a:ext cx="1219200" cy="369332"/>
            </a:xfrm>
            <a:prstGeom prst="rect">
              <a:avLst/>
            </a:prstGeom>
            <a:noFill/>
          </p:spPr>
          <p:txBody>
            <a:bodyPr wrap="square" rtlCol="0">
              <a:spAutoFit/>
            </a:bodyPr>
            <a:lstStyle/>
            <a:p>
              <a:r>
                <a:rPr lang="en-US" b="1" dirty="0" smtClean="0"/>
                <a:t>Asia</a:t>
              </a:r>
              <a:endParaRPr lang="en-US" b="1" dirty="0"/>
            </a:p>
          </p:txBody>
        </p:sp>
        <p:sp>
          <p:nvSpPr>
            <p:cNvPr id="8" name="TextBox 7"/>
            <p:cNvSpPr txBox="1"/>
            <p:nvPr/>
          </p:nvSpPr>
          <p:spPr>
            <a:xfrm>
              <a:off x="5943600" y="3897868"/>
              <a:ext cx="1219200" cy="369332"/>
            </a:xfrm>
            <a:prstGeom prst="rect">
              <a:avLst/>
            </a:prstGeom>
            <a:noFill/>
          </p:spPr>
          <p:txBody>
            <a:bodyPr wrap="square" rtlCol="0">
              <a:spAutoFit/>
            </a:bodyPr>
            <a:lstStyle/>
            <a:p>
              <a:r>
                <a:rPr lang="en-US" b="1" dirty="0" smtClean="0"/>
                <a:t>Europe</a:t>
              </a:r>
              <a:endParaRPr lang="en-US" b="1" dirty="0"/>
            </a:p>
          </p:txBody>
        </p:sp>
        <p:sp>
          <p:nvSpPr>
            <p:cNvPr id="9" name="TextBox 8"/>
            <p:cNvSpPr txBox="1"/>
            <p:nvPr/>
          </p:nvSpPr>
          <p:spPr>
            <a:xfrm>
              <a:off x="5943600" y="4299416"/>
              <a:ext cx="1219200" cy="369332"/>
            </a:xfrm>
            <a:prstGeom prst="rect">
              <a:avLst/>
            </a:prstGeom>
            <a:noFill/>
          </p:spPr>
          <p:txBody>
            <a:bodyPr wrap="square" rtlCol="0">
              <a:spAutoFit/>
            </a:bodyPr>
            <a:lstStyle/>
            <a:p>
              <a:r>
                <a:rPr lang="en-US" b="1" dirty="0" smtClean="0"/>
                <a:t>N America</a:t>
              </a:r>
              <a:endParaRPr lang="en-US" b="1" dirty="0"/>
            </a:p>
          </p:txBody>
        </p:sp>
        <p:sp>
          <p:nvSpPr>
            <p:cNvPr id="10" name="TextBox 9"/>
            <p:cNvSpPr txBox="1"/>
            <p:nvPr/>
          </p:nvSpPr>
          <p:spPr>
            <a:xfrm>
              <a:off x="5867400" y="5334000"/>
              <a:ext cx="1219200" cy="369332"/>
            </a:xfrm>
            <a:prstGeom prst="rect">
              <a:avLst/>
            </a:prstGeom>
            <a:noFill/>
          </p:spPr>
          <p:txBody>
            <a:bodyPr wrap="square" rtlCol="0">
              <a:spAutoFit/>
            </a:bodyPr>
            <a:lstStyle/>
            <a:p>
              <a:r>
                <a:rPr lang="en-US" b="1" dirty="0" smtClean="0"/>
                <a:t>S America</a:t>
              </a:r>
              <a:endParaRPr lang="en-US" b="1" dirty="0"/>
            </a:p>
          </p:txBody>
        </p:sp>
        <p:sp>
          <p:nvSpPr>
            <p:cNvPr id="11" name="TextBox 10"/>
            <p:cNvSpPr txBox="1"/>
            <p:nvPr/>
          </p:nvSpPr>
          <p:spPr>
            <a:xfrm>
              <a:off x="5867400" y="5687149"/>
              <a:ext cx="1905000" cy="276999"/>
            </a:xfrm>
            <a:prstGeom prst="rect">
              <a:avLst/>
            </a:prstGeom>
            <a:noFill/>
          </p:spPr>
          <p:txBody>
            <a:bodyPr wrap="square" rtlCol="0">
              <a:spAutoFit/>
            </a:bodyPr>
            <a:lstStyle/>
            <a:p>
              <a:r>
                <a:rPr lang="en-US" sz="1200" dirty="0" smtClean="0"/>
                <a:t>Africa &amp; </a:t>
              </a:r>
              <a:r>
                <a:rPr lang="en-US" sz="1200" dirty="0" err="1" smtClean="0"/>
                <a:t>Ocenia</a:t>
              </a:r>
              <a:endParaRPr lang="en-US" sz="1200" dirty="0"/>
            </a:p>
          </p:txBody>
        </p:sp>
      </p:grpSp>
      <p:pic>
        <p:nvPicPr>
          <p:cNvPr id="13" name="Picture 12" descr="62577c5730930adfba24699ad1969e9c.png"/>
          <p:cNvPicPr>
            <a:picLocks noChangeAspect="1" noChangeArrowheads="1"/>
          </p:cNvPicPr>
          <p:nvPr/>
        </p:nvPicPr>
        <p:blipFill>
          <a:blip r:embed="rId3"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 capita consumption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4CC79CA-8B10-40C6-AFA4-CB6D6DB372F7}" type="slidenum">
              <a:rPr lang="en-US" smtClean="0"/>
              <a:pPr/>
              <a:t>4</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762000" y="1420324"/>
            <a:ext cx="7467600" cy="5056676"/>
          </a:xfrm>
          <a:prstGeom prst="rect">
            <a:avLst/>
          </a:prstGeom>
          <a:noFill/>
          <a:ln w="9525">
            <a:noFill/>
            <a:miter lim="800000"/>
            <a:headEnd/>
            <a:tailEnd/>
          </a:ln>
        </p:spPr>
      </p:pic>
      <p:pic>
        <p:nvPicPr>
          <p:cNvPr id="6" name="Picture 5" descr="62577c5730930adfba24699ad1969e9c.png"/>
          <p:cNvPicPr>
            <a:picLocks noChangeAspect="1" noChangeArrowheads="1"/>
          </p:cNvPicPr>
          <p:nvPr/>
        </p:nvPicPr>
        <p:blipFill>
          <a:blip r:embed="rId3"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smtClean="0"/>
              <a:t>Global paper consumption pattern</a:t>
            </a:r>
            <a:endParaRPr lang="en-US" sz="4000" b="1"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4CC79CA-8B10-40C6-AFA4-CB6D6DB372F7}" type="slidenum">
              <a:rPr lang="en-US" smtClean="0"/>
              <a:pPr/>
              <a:t>5</a:t>
            </a:fld>
            <a:endParaRPr lang="en-US"/>
          </a:p>
        </p:txBody>
      </p:sp>
      <p:pic>
        <p:nvPicPr>
          <p:cNvPr id="5122" name="Picture 2"/>
          <p:cNvPicPr>
            <a:picLocks noChangeAspect="1" noChangeArrowheads="1"/>
          </p:cNvPicPr>
          <p:nvPr/>
        </p:nvPicPr>
        <p:blipFill>
          <a:blip r:embed="rId2" cstate="print"/>
          <a:srcRect l="4899" t="4699" r="4662" b="9668"/>
          <a:stretch>
            <a:fillRect/>
          </a:stretch>
        </p:blipFill>
        <p:spPr bwMode="auto">
          <a:xfrm>
            <a:off x="533400" y="1216843"/>
            <a:ext cx="8229600" cy="5260157"/>
          </a:xfrm>
          <a:prstGeom prst="rect">
            <a:avLst/>
          </a:prstGeom>
          <a:noFill/>
          <a:ln w="9525">
            <a:noFill/>
            <a:miter lim="800000"/>
            <a:headEnd/>
            <a:tailEnd/>
          </a:ln>
        </p:spPr>
      </p:pic>
      <p:sp>
        <p:nvSpPr>
          <p:cNvPr id="6" name="TextBox 5"/>
          <p:cNvSpPr txBox="1"/>
          <p:nvPr/>
        </p:nvSpPr>
        <p:spPr>
          <a:xfrm>
            <a:off x="6629400" y="6400800"/>
            <a:ext cx="2514600" cy="369332"/>
          </a:xfrm>
          <a:prstGeom prst="rect">
            <a:avLst/>
          </a:prstGeom>
          <a:noFill/>
        </p:spPr>
        <p:txBody>
          <a:bodyPr wrap="square" rtlCol="0">
            <a:spAutoFit/>
          </a:bodyPr>
          <a:lstStyle/>
          <a:p>
            <a:r>
              <a:rPr lang="en-US" dirty="0" smtClean="0"/>
              <a:t>Source: PPI</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b="1" dirty="0" smtClean="0">
                <a:solidFill>
                  <a:schemeClr val="accent2">
                    <a:lumMod val="50000"/>
                  </a:schemeClr>
                </a:solidFill>
              </a:rPr>
              <a:t>Changing Market Segments….</a:t>
            </a:r>
            <a:endParaRPr lang="en-US" sz="4000" b="1" dirty="0">
              <a:solidFill>
                <a:schemeClr val="accent2">
                  <a:lumMod val="50000"/>
                </a:schemeClr>
              </a:solidFill>
            </a:endParaRPr>
          </a:p>
        </p:txBody>
      </p:sp>
      <p:sp>
        <p:nvSpPr>
          <p:cNvPr id="14" name="Rectangle 13"/>
          <p:cNvSpPr/>
          <p:nvPr/>
        </p:nvSpPr>
        <p:spPr>
          <a:xfrm>
            <a:off x="457200" y="762000"/>
            <a:ext cx="4572000" cy="388696"/>
          </a:xfrm>
          <a:prstGeom prst="rect">
            <a:avLst/>
          </a:prstGeom>
        </p:spPr>
        <p:txBody>
          <a:bodyPr>
            <a:spAutoFit/>
          </a:bodyPr>
          <a:lstStyle/>
          <a:p>
            <a:pPr>
              <a:lnSpc>
                <a:spcPct val="107000"/>
              </a:lnSpc>
            </a:pPr>
            <a:r>
              <a:rPr lang="en-IN" b="1" dirty="0" smtClean="0">
                <a:solidFill>
                  <a:srgbClr val="000000"/>
                </a:solidFill>
                <a:ea typeface="Times New Roman"/>
                <a:cs typeface="Calibri"/>
              </a:rPr>
              <a:t>Market Demand - 2016-21</a:t>
            </a:r>
            <a:endParaRPr lang="en-US" sz="1400" b="1" dirty="0">
              <a:ea typeface="Calibri"/>
              <a:cs typeface="Mangal"/>
            </a:endParaRPr>
          </a:p>
        </p:txBody>
      </p:sp>
      <p:pic>
        <p:nvPicPr>
          <p:cNvPr id="81" name="Picture 2"/>
          <p:cNvPicPr>
            <a:picLocks noChangeAspect="1" noChangeArrowheads="1"/>
          </p:cNvPicPr>
          <p:nvPr/>
        </p:nvPicPr>
        <p:blipFill>
          <a:blip r:embed="rId2" cstate="print"/>
          <a:srcRect/>
          <a:stretch>
            <a:fillRect/>
          </a:stretch>
        </p:blipFill>
        <p:spPr bwMode="auto">
          <a:xfrm>
            <a:off x="919163" y="1219200"/>
            <a:ext cx="7305675" cy="4857750"/>
          </a:xfrm>
          <a:prstGeom prst="rect">
            <a:avLst/>
          </a:prstGeom>
          <a:noFill/>
          <a:ln w="9525">
            <a:noFill/>
            <a:miter lim="800000"/>
            <a:headEnd/>
            <a:tailEnd/>
          </a:ln>
          <a:effectLst/>
        </p:spPr>
      </p:pic>
      <p:pic>
        <p:nvPicPr>
          <p:cNvPr id="82" name="Picture 3"/>
          <p:cNvPicPr>
            <a:picLocks noChangeAspect="1" noChangeArrowheads="1"/>
          </p:cNvPicPr>
          <p:nvPr/>
        </p:nvPicPr>
        <p:blipFill>
          <a:blip r:embed="rId3" cstate="print"/>
          <a:srcRect/>
          <a:stretch>
            <a:fillRect/>
          </a:stretch>
        </p:blipFill>
        <p:spPr bwMode="auto">
          <a:xfrm>
            <a:off x="5410200" y="6324600"/>
            <a:ext cx="2609850" cy="352425"/>
          </a:xfrm>
          <a:prstGeom prst="rect">
            <a:avLst/>
          </a:prstGeom>
          <a:noFill/>
          <a:ln w="9525">
            <a:noFill/>
            <a:miter lim="800000"/>
            <a:headEnd/>
            <a:tailEnd/>
          </a:ln>
          <a:effectLst/>
        </p:spPr>
      </p:pic>
      <p:sp>
        <p:nvSpPr>
          <p:cNvPr id="83" name="TextBox 82"/>
          <p:cNvSpPr txBox="1"/>
          <p:nvPr/>
        </p:nvSpPr>
        <p:spPr>
          <a:xfrm>
            <a:off x="8534400" y="6096000"/>
            <a:ext cx="304800" cy="369332"/>
          </a:xfrm>
          <a:prstGeom prst="rect">
            <a:avLst/>
          </a:prstGeom>
          <a:noFill/>
        </p:spPr>
        <p:txBody>
          <a:bodyPr wrap="square" rtlCol="0">
            <a:spAutoFit/>
          </a:bodyPr>
          <a:lstStyle/>
          <a:p>
            <a:r>
              <a:rPr lang="en-US" dirty="0" smtClean="0"/>
              <a:t>3</a:t>
            </a:r>
            <a:endParaRPr lang="en-US" dirty="0"/>
          </a:p>
        </p:txBody>
      </p:sp>
      <p:pic>
        <p:nvPicPr>
          <p:cNvPr id="7" name="Picture 6" descr="62577c5730930adfba24699ad1969e9c.png"/>
          <p:cNvPicPr>
            <a:picLocks noChangeAspect="1" noChangeArrowheads="1"/>
          </p:cNvPicPr>
          <p:nvPr/>
        </p:nvPicPr>
        <p:blipFill>
          <a:blip r:embed="rId4"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2">
                    <a:lumMod val="50000"/>
                  </a:schemeClr>
                </a:solidFill>
              </a:rPr>
              <a:t>Global Paper &amp; Paperboard Industry</a:t>
            </a:r>
            <a:endParaRPr lang="en-US" sz="4000" b="1" dirty="0">
              <a:solidFill>
                <a:schemeClr val="accent2">
                  <a:lumMod val="50000"/>
                </a:schemeClr>
              </a:solidFill>
            </a:endParaRPr>
          </a:p>
        </p:txBody>
      </p:sp>
      <p:pic>
        <p:nvPicPr>
          <p:cNvPr id="43011" name="Picture 3"/>
          <p:cNvPicPr>
            <a:picLocks noChangeAspect="1" noChangeArrowheads="1"/>
          </p:cNvPicPr>
          <p:nvPr/>
        </p:nvPicPr>
        <p:blipFill>
          <a:blip r:embed="rId2" cstate="print"/>
          <a:srcRect/>
          <a:stretch>
            <a:fillRect/>
          </a:stretch>
        </p:blipFill>
        <p:spPr bwMode="auto">
          <a:xfrm>
            <a:off x="6000750" y="6048375"/>
            <a:ext cx="2609850" cy="352425"/>
          </a:xfrm>
          <a:prstGeom prst="rect">
            <a:avLst/>
          </a:prstGeom>
          <a:noFill/>
          <a:ln w="9525">
            <a:noFill/>
            <a:miter lim="800000"/>
            <a:headEnd/>
            <a:tailEnd/>
          </a:ln>
          <a:effectLst/>
        </p:spPr>
      </p:pic>
      <p:graphicFrame>
        <p:nvGraphicFramePr>
          <p:cNvPr id="7" name="Table 6"/>
          <p:cNvGraphicFramePr>
            <a:graphicFrameLocks noGrp="1"/>
          </p:cNvGraphicFramePr>
          <p:nvPr/>
        </p:nvGraphicFramePr>
        <p:xfrm>
          <a:off x="990600" y="1920240"/>
          <a:ext cx="7315200" cy="3566160"/>
        </p:xfrm>
        <a:graphic>
          <a:graphicData uri="http://schemas.openxmlformats.org/drawingml/2006/table">
            <a:tbl>
              <a:tblPr firstRow="1" bandRow="1">
                <a:tableStyleId>{5C22544A-7EE6-4342-B048-85BDC9FD1C3A}</a:tableStyleId>
              </a:tblPr>
              <a:tblGrid>
                <a:gridCol w="2438400"/>
                <a:gridCol w="2438400"/>
                <a:gridCol w="2438400"/>
              </a:tblGrid>
              <a:tr h="370840">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r>
                        <a:rPr lang="en-US" sz="2400" dirty="0" smtClean="0"/>
                        <a:t>CAGR, %</a:t>
                      </a:r>
                    </a:p>
                    <a:p>
                      <a:r>
                        <a:rPr lang="en-US" sz="2400" dirty="0" smtClean="0"/>
                        <a:t>(1992-2007)</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c>
                  <a:txBody>
                    <a:bodyPr/>
                    <a:lstStyle/>
                    <a:p>
                      <a:r>
                        <a:rPr lang="en-US" sz="2400" dirty="0" smtClean="0"/>
                        <a:t>CAGR, %</a:t>
                      </a:r>
                    </a:p>
                    <a:p>
                      <a:r>
                        <a:rPr lang="en-US" sz="2400" dirty="0" smtClean="0"/>
                        <a:t>(2010-2016)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50000"/>
                      </a:schemeClr>
                    </a:solidFill>
                  </a:tcPr>
                </a:tc>
              </a:tr>
              <a:tr h="370840">
                <a:tc>
                  <a:txBody>
                    <a:bodyPr/>
                    <a:lstStyle/>
                    <a:p>
                      <a:r>
                        <a:rPr lang="en-US" sz="2400" dirty="0" smtClean="0"/>
                        <a:t>Others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dirty="0" smtClean="0"/>
                        <a:t>0.6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dirty="0" smtClean="0"/>
                        <a:t>1.2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70840">
                <a:tc>
                  <a:txBody>
                    <a:bodyPr/>
                    <a:lstStyle/>
                    <a:p>
                      <a:r>
                        <a:rPr lang="en-US" sz="2400" dirty="0" smtClean="0"/>
                        <a:t>Tissue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dirty="0" smtClean="0"/>
                        <a:t>3.9</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dirty="0" smtClean="0"/>
                        <a:t>3.5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70840">
                <a:tc>
                  <a:txBody>
                    <a:bodyPr/>
                    <a:lstStyle/>
                    <a:p>
                      <a:r>
                        <a:rPr lang="en-US" sz="2400" dirty="0" smtClean="0"/>
                        <a:t>Newsprint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dirty="0" smtClean="0"/>
                        <a:t>1.1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dirty="0" smtClean="0"/>
                        <a:t>-5.6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70840">
                <a:tc>
                  <a:txBody>
                    <a:bodyPr/>
                    <a:lstStyle/>
                    <a:p>
                      <a:r>
                        <a:rPr lang="en-US" sz="2400" dirty="0" smtClean="0"/>
                        <a:t>Printing &amp; Writing</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dirty="0" smtClean="0"/>
                        <a:t>3.2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dirty="0" smtClean="0"/>
                        <a:t>-1.5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70840">
                <a:tc>
                  <a:txBody>
                    <a:bodyPr/>
                    <a:lstStyle/>
                    <a:p>
                      <a:r>
                        <a:rPr lang="en-US" sz="2400" dirty="0" smtClean="0"/>
                        <a:t>Carton Board</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dirty="0" smtClean="0"/>
                        <a:t>3.3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dirty="0" smtClean="0"/>
                        <a:t>2.2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70840">
                <a:tc>
                  <a:txBody>
                    <a:bodyPr/>
                    <a:lstStyle/>
                    <a:p>
                      <a:r>
                        <a:rPr lang="en-US" sz="2400" dirty="0" smtClean="0"/>
                        <a:t>Container Board</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dirty="0" smtClean="0"/>
                        <a:t>4.3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dirty="0" smtClean="0"/>
                        <a:t>2.5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sp>
        <p:nvSpPr>
          <p:cNvPr id="5" name="Slide Number Placeholder 4"/>
          <p:cNvSpPr>
            <a:spLocks noGrp="1"/>
          </p:cNvSpPr>
          <p:nvPr>
            <p:ph type="sldNum" sz="quarter" idx="12"/>
          </p:nvPr>
        </p:nvSpPr>
        <p:spPr/>
        <p:txBody>
          <a:bodyPr/>
          <a:lstStyle/>
          <a:p>
            <a:fld id="{54CC79CA-8B10-40C6-AFA4-CB6D6DB372F7}" type="slidenum">
              <a:rPr lang="en-US" smtClean="0"/>
              <a:pPr/>
              <a:t>7</a:t>
            </a:fld>
            <a:endParaRPr lang="en-US"/>
          </a:p>
        </p:txBody>
      </p:sp>
      <p:pic>
        <p:nvPicPr>
          <p:cNvPr id="6" name="Picture 6" descr="62577c5730930adfba24699ad1969e9c.png"/>
          <p:cNvPicPr>
            <a:picLocks noChangeAspect="1" noChangeArrowheads="1"/>
          </p:cNvPicPr>
          <p:nvPr/>
        </p:nvPicPr>
        <p:blipFill>
          <a:blip r:embed="rId3" cstate="print"/>
          <a:srcRect l="20871" t="19565" r="19560" b="21739"/>
          <a:stretch>
            <a:fillRect/>
          </a:stretch>
        </p:blipFill>
        <p:spPr bwMode="auto">
          <a:xfrm>
            <a:off x="152400" y="6172200"/>
            <a:ext cx="762000" cy="5926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Indian Paper Industry</a:t>
            </a:r>
            <a:endParaRPr lang="en-US" b="1" dirty="0"/>
          </a:p>
        </p:txBody>
      </p:sp>
      <p:graphicFrame>
        <p:nvGraphicFramePr>
          <p:cNvPr id="5" name="Content Placeholder 4"/>
          <p:cNvGraphicFramePr>
            <a:graphicFrameLocks noGrp="1"/>
          </p:cNvGraphicFramePr>
          <p:nvPr>
            <p:ph idx="1"/>
          </p:nvPr>
        </p:nvGraphicFramePr>
        <p:xfrm>
          <a:off x="685800" y="1524000"/>
          <a:ext cx="8077200" cy="4038599"/>
        </p:xfrm>
        <a:graphic>
          <a:graphicData uri="http://schemas.openxmlformats.org/drawingml/2006/table">
            <a:tbl>
              <a:tblPr/>
              <a:tblGrid>
                <a:gridCol w="3263515"/>
                <a:gridCol w="2366049"/>
                <a:gridCol w="2447636"/>
              </a:tblGrid>
              <a:tr h="591533">
                <a:tc>
                  <a:txBody>
                    <a:bodyPr/>
                    <a:lstStyle/>
                    <a:p>
                      <a:pPr>
                        <a:lnSpc>
                          <a:spcPct val="115000"/>
                        </a:lnSpc>
                      </a:pPr>
                      <a:endParaRPr lang="en-US" sz="2000" dirty="0">
                        <a:latin typeface="Calibri"/>
                        <a:ea typeface="Times New Roman"/>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gn="just">
                        <a:lnSpc>
                          <a:spcPct val="150000"/>
                        </a:lnSpc>
                        <a:spcBef>
                          <a:spcPts val="0"/>
                        </a:spcBef>
                        <a:spcAft>
                          <a:spcPts val="0"/>
                        </a:spcAft>
                      </a:pPr>
                      <a:r>
                        <a:rPr lang="en-US" sz="2000" b="1">
                          <a:solidFill>
                            <a:srgbClr val="000000"/>
                          </a:solidFill>
                          <a:latin typeface="Arial"/>
                          <a:ea typeface="Calibri"/>
                          <a:cs typeface="Mangal"/>
                        </a:rPr>
                        <a:t>2016-17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gn="just">
                        <a:lnSpc>
                          <a:spcPct val="150000"/>
                        </a:lnSpc>
                        <a:spcBef>
                          <a:spcPts val="0"/>
                        </a:spcBef>
                        <a:spcAft>
                          <a:spcPts val="0"/>
                        </a:spcAft>
                      </a:pPr>
                      <a:r>
                        <a:rPr lang="en-US" sz="2000" b="1">
                          <a:solidFill>
                            <a:srgbClr val="000000"/>
                          </a:solidFill>
                          <a:latin typeface="Arial"/>
                          <a:ea typeface="Calibri"/>
                          <a:cs typeface="Mangal"/>
                        </a:rPr>
                        <a:t>2017-18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574511">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Total Installed Capacity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25.55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26.28</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574511">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Operational Capacity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20.65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20.95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574511">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Production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16.91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19.00*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574511">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Consumption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20.21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21.40**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574511">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Import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4.31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3.72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574511">
                <a:tc>
                  <a:txBody>
                    <a:bodyPr/>
                    <a:lstStyle/>
                    <a:p>
                      <a:pPr marL="0" marR="0" algn="just">
                        <a:lnSpc>
                          <a:spcPct val="150000"/>
                        </a:lnSpc>
                        <a:spcBef>
                          <a:spcPts val="0"/>
                        </a:spcBef>
                        <a:spcAft>
                          <a:spcPts val="0"/>
                        </a:spcAft>
                      </a:pPr>
                      <a:r>
                        <a:rPr lang="en-US" sz="2000" dirty="0">
                          <a:solidFill>
                            <a:srgbClr val="000000"/>
                          </a:solidFill>
                          <a:latin typeface="Arial"/>
                          <a:ea typeface="Calibri"/>
                          <a:cs typeface="Mangal"/>
                        </a:rPr>
                        <a:t>Export </a:t>
                      </a:r>
                      <a:endParaRPr lang="en-US" sz="2400" dirty="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50000"/>
                        </a:lnSpc>
                        <a:spcBef>
                          <a:spcPts val="0"/>
                        </a:spcBef>
                        <a:spcAft>
                          <a:spcPts val="0"/>
                        </a:spcAft>
                      </a:pPr>
                      <a:r>
                        <a:rPr lang="en-US" sz="2000">
                          <a:solidFill>
                            <a:srgbClr val="000000"/>
                          </a:solidFill>
                          <a:latin typeface="Arial"/>
                          <a:ea typeface="Calibri"/>
                          <a:cs typeface="Mangal"/>
                        </a:rPr>
                        <a:t>1.01 </a:t>
                      </a:r>
                      <a:endParaRPr lang="en-US" sz="240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lgn="just">
                        <a:lnSpc>
                          <a:spcPct val="150000"/>
                        </a:lnSpc>
                        <a:spcBef>
                          <a:spcPts val="0"/>
                        </a:spcBef>
                        <a:spcAft>
                          <a:spcPts val="0"/>
                        </a:spcAft>
                      </a:pPr>
                      <a:r>
                        <a:rPr lang="en-US" sz="2000" dirty="0">
                          <a:solidFill>
                            <a:srgbClr val="000000"/>
                          </a:solidFill>
                          <a:latin typeface="Arial"/>
                          <a:ea typeface="Calibri"/>
                          <a:cs typeface="Mangal"/>
                        </a:rPr>
                        <a:t>1.32 </a:t>
                      </a:r>
                      <a:endParaRPr lang="en-US" sz="2400" dirty="0">
                        <a:solidFill>
                          <a:srgbClr val="000000"/>
                        </a:solidFill>
                        <a:latin typeface="Times New Roman"/>
                        <a:ea typeface="Calibri"/>
                        <a:cs typeface="Mang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
        <p:nvSpPr>
          <p:cNvPr id="4" name="Slide Number Placeholder 3"/>
          <p:cNvSpPr>
            <a:spLocks noGrp="1"/>
          </p:cNvSpPr>
          <p:nvPr>
            <p:ph type="sldNum" sz="quarter" idx="12"/>
          </p:nvPr>
        </p:nvSpPr>
        <p:spPr/>
        <p:txBody>
          <a:bodyPr/>
          <a:lstStyle/>
          <a:p>
            <a:fld id="{54CC79CA-8B10-40C6-AFA4-CB6D6DB372F7}" type="slidenum">
              <a:rPr lang="en-US" smtClean="0"/>
              <a:pPr/>
              <a:t>8</a:t>
            </a:fld>
            <a:endParaRPr lang="en-US"/>
          </a:p>
        </p:txBody>
      </p:sp>
      <p:sp>
        <p:nvSpPr>
          <p:cNvPr id="6145" name="Rectangle 1"/>
          <p:cNvSpPr>
            <a:spLocks noChangeArrowheads="1"/>
          </p:cNvSpPr>
          <p:nvPr/>
        </p:nvSpPr>
        <p:spPr bwMode="auto">
          <a:xfrm>
            <a:off x="228600" y="5557394"/>
            <a:ext cx="7725833"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*CPPRI estimates, being updated with IPPTA to the tune of 22-23 million tons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US" sz="16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Production+Import</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)-Export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Source: CPPRI data base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smtClean="0"/>
              <a:t>Indian Paper Industry – </a:t>
            </a:r>
            <a:r>
              <a:rPr lang="en-US" sz="3200" b="1" dirty="0" smtClean="0"/>
              <a:t>Overview</a:t>
            </a:r>
            <a:endParaRPr lang="en-US" sz="3200" b="1"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4CC79CA-8B10-40C6-AFA4-CB6D6DB372F7}" type="slidenum">
              <a:rPr lang="en-US" smtClean="0"/>
              <a:pPr/>
              <a:t>9</a:t>
            </a:fld>
            <a:endParaRPr lang="en-US"/>
          </a:p>
        </p:txBody>
      </p:sp>
      <p:graphicFrame>
        <p:nvGraphicFramePr>
          <p:cNvPr id="5" name="Table 4"/>
          <p:cNvGraphicFramePr>
            <a:graphicFrameLocks noGrp="1"/>
          </p:cNvGraphicFramePr>
          <p:nvPr/>
        </p:nvGraphicFramePr>
        <p:xfrm>
          <a:off x="381001" y="1048329"/>
          <a:ext cx="8534399" cy="4666671"/>
        </p:xfrm>
        <a:graphic>
          <a:graphicData uri="http://schemas.openxmlformats.org/drawingml/2006/table">
            <a:tbl>
              <a:tblPr/>
              <a:tblGrid>
                <a:gridCol w="3352799"/>
                <a:gridCol w="1454606"/>
                <a:gridCol w="831395"/>
                <a:gridCol w="1524000"/>
                <a:gridCol w="1371599"/>
              </a:tblGrid>
              <a:tr h="222555">
                <a:tc gridSpan="4">
                  <a:txBody>
                    <a:bodyPr/>
                    <a:lstStyle/>
                    <a:p>
                      <a:r>
                        <a:rPr lang="en-IN" sz="2000" b="1" dirty="0">
                          <a:latin typeface="Times New Roman"/>
                          <a:ea typeface="Times New Roman"/>
                          <a:cs typeface="Mangal"/>
                        </a:rPr>
                        <a:t>Number of mills</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IN" sz="2000" b="1" dirty="0">
                          <a:latin typeface="Times New Roman"/>
                          <a:ea typeface="Times New Roman"/>
                          <a:cs typeface="Mangal"/>
                        </a:rPr>
                        <a:t>859</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222555">
                <a:tc gridSpan="4">
                  <a:txBody>
                    <a:bodyPr/>
                    <a:lstStyle/>
                    <a:p>
                      <a:r>
                        <a:rPr lang="en-IN" sz="2000" dirty="0">
                          <a:latin typeface="Times New Roman"/>
                          <a:ea typeface="Times New Roman"/>
                          <a:cs typeface="Mangal"/>
                        </a:rPr>
                        <a:t>Total Installed capacity, million tons</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IN" sz="2000">
                          <a:latin typeface="Times New Roman"/>
                          <a:ea typeface="Times New Roman"/>
                          <a:cs typeface="Mangal"/>
                        </a:rPr>
                        <a:t>25.55</a:t>
                      </a:r>
                      <a:endParaRPr lang="en-US" sz="180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22555">
                <a:tc gridSpan="4">
                  <a:txBody>
                    <a:bodyPr/>
                    <a:lstStyle/>
                    <a:p>
                      <a:r>
                        <a:rPr lang="en-IN" sz="2000" dirty="0">
                          <a:latin typeface="Times New Roman"/>
                          <a:ea typeface="Times New Roman"/>
                          <a:cs typeface="Mangal"/>
                        </a:rPr>
                        <a:t>Operating mills</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IN" sz="2000" dirty="0" smtClean="0">
                          <a:latin typeface="Times New Roman"/>
                          <a:ea typeface="Times New Roman"/>
                          <a:cs typeface="Mangal"/>
                        </a:rPr>
                        <a:t>498</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22555">
                <a:tc gridSpan="5">
                  <a:txBody>
                    <a:bodyPr/>
                    <a:lstStyle/>
                    <a:p>
                      <a:pPr algn="ctr"/>
                      <a:endParaRPr lang="en-IN" sz="2000" b="1" dirty="0" smtClean="0">
                        <a:latin typeface="Times New Roman"/>
                        <a:ea typeface="Times New Roman"/>
                        <a:cs typeface="Mangal"/>
                      </a:endParaRPr>
                    </a:p>
                    <a:p>
                      <a:pPr algn="ctr"/>
                      <a:r>
                        <a:rPr lang="en-IN" sz="2000" b="1" dirty="0" smtClean="0">
                          <a:latin typeface="Times New Roman"/>
                          <a:ea typeface="Times New Roman"/>
                          <a:cs typeface="Mangal"/>
                        </a:rPr>
                        <a:t>CONTRIBUTION </a:t>
                      </a:r>
                      <a:r>
                        <a:rPr lang="en-IN" sz="2000" b="1" dirty="0">
                          <a:latin typeface="Times New Roman"/>
                          <a:ea typeface="Times New Roman"/>
                          <a:cs typeface="Mangal"/>
                        </a:rPr>
                        <a:t>FROM DIFFERENT </a:t>
                      </a:r>
                      <a:r>
                        <a:rPr lang="en-IN" sz="2000" b="1" dirty="0" smtClean="0">
                          <a:latin typeface="Times New Roman"/>
                          <a:ea typeface="Times New Roman"/>
                          <a:cs typeface="Mangal"/>
                        </a:rPr>
                        <a:t>SEGMENTS</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9471">
                <a:tc>
                  <a:txBody>
                    <a:bodyPr/>
                    <a:lstStyle/>
                    <a:p>
                      <a:pPr algn="ctr"/>
                      <a:r>
                        <a:rPr lang="en-IN" sz="2000" b="1" dirty="0">
                          <a:latin typeface="Times New Roman"/>
                          <a:ea typeface="Times New Roman"/>
                          <a:cs typeface="Mangal"/>
                        </a:rPr>
                        <a:t>WOOD </a:t>
                      </a:r>
                      <a:r>
                        <a:rPr lang="en-IN" sz="2000" b="1" dirty="0" smtClean="0">
                          <a:latin typeface="Times New Roman"/>
                          <a:ea typeface="Times New Roman"/>
                          <a:cs typeface="Mangal"/>
                        </a:rPr>
                        <a:t>BASED (18)</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gridSpan="2">
                  <a:txBody>
                    <a:bodyPr/>
                    <a:lstStyle/>
                    <a:p>
                      <a:pPr algn="ctr"/>
                      <a:r>
                        <a:rPr lang="en-IN" sz="2000" b="1" dirty="0">
                          <a:latin typeface="Times New Roman"/>
                          <a:ea typeface="Times New Roman"/>
                          <a:cs typeface="Mangal"/>
                        </a:rPr>
                        <a:t>AGRO </a:t>
                      </a:r>
                      <a:r>
                        <a:rPr lang="en-IN" sz="2000" b="1" dirty="0" smtClean="0">
                          <a:latin typeface="Times New Roman"/>
                          <a:ea typeface="Times New Roman"/>
                          <a:cs typeface="Mangal"/>
                        </a:rPr>
                        <a:t>BASED (40)</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gridSpan="2">
                  <a:txBody>
                    <a:bodyPr/>
                    <a:lstStyle/>
                    <a:p>
                      <a:pPr algn="ctr"/>
                      <a:r>
                        <a:rPr lang="en-IN" sz="2000" b="1" dirty="0">
                          <a:latin typeface="Times New Roman"/>
                          <a:ea typeface="Times New Roman"/>
                          <a:cs typeface="Mangal"/>
                        </a:rPr>
                        <a:t>RCF </a:t>
                      </a:r>
                      <a:r>
                        <a:rPr lang="en-IN" sz="2000" b="1" dirty="0" smtClean="0">
                          <a:latin typeface="Times New Roman"/>
                          <a:ea typeface="Times New Roman"/>
                          <a:cs typeface="Mangal"/>
                        </a:rPr>
                        <a:t>MILLS (440)</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r>
              <a:tr h="286254">
                <a:tc>
                  <a:txBody>
                    <a:bodyPr/>
                    <a:lstStyle/>
                    <a:p>
                      <a:pPr algn="ctr"/>
                      <a:r>
                        <a:rPr lang="en-IN" sz="2000" dirty="0" smtClean="0">
                          <a:latin typeface="Times New Roman"/>
                          <a:ea typeface="Times New Roman"/>
                          <a:cs typeface="Mangal"/>
                        </a:rPr>
                        <a:t>19%</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2">
                  <a:txBody>
                    <a:bodyPr/>
                    <a:lstStyle/>
                    <a:p>
                      <a:pPr algn="ctr"/>
                      <a:r>
                        <a:rPr lang="en-US" sz="1800" dirty="0" smtClean="0">
                          <a:latin typeface="Calibri"/>
                          <a:ea typeface="Times New Roman"/>
                          <a:cs typeface="Mangal"/>
                        </a:rPr>
                        <a:t>10%</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gridSpan="2">
                  <a:txBody>
                    <a:bodyPr/>
                    <a:lstStyle/>
                    <a:p>
                      <a:pPr algn="ctr"/>
                      <a:r>
                        <a:rPr lang="en-IN" sz="2000" dirty="0" smtClean="0">
                          <a:latin typeface="Times New Roman"/>
                          <a:ea typeface="Times New Roman"/>
                          <a:cs typeface="Mangal"/>
                        </a:rPr>
                        <a:t>71%</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r>
              <a:tr h="222555">
                <a:tc gridSpan="3">
                  <a:txBody>
                    <a:bodyPr/>
                    <a:lstStyle/>
                    <a:p>
                      <a:r>
                        <a:rPr lang="en-IN" sz="2000" dirty="0">
                          <a:latin typeface="Times New Roman"/>
                          <a:ea typeface="Times New Roman"/>
                          <a:cs typeface="Mangal"/>
                        </a:rPr>
                        <a:t>Per capita Consumption, kg</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hMerge="1">
                  <a:txBody>
                    <a:bodyPr/>
                    <a:lstStyle/>
                    <a:p>
                      <a:endParaRPr lang="en-US"/>
                    </a:p>
                  </a:txBody>
                  <a:tcPr/>
                </a:tc>
                <a:tc gridSpan="2">
                  <a:txBody>
                    <a:bodyPr/>
                    <a:lstStyle/>
                    <a:p>
                      <a:r>
                        <a:rPr lang="en-IN" sz="2000" dirty="0" smtClean="0">
                          <a:latin typeface="Times New Roman"/>
                          <a:ea typeface="Times New Roman"/>
                          <a:cs typeface="Mangal"/>
                        </a:rPr>
                        <a:t>14.5</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r>
              <a:tr h="222555">
                <a:tc gridSpan="5">
                  <a:txBody>
                    <a:bodyPr/>
                    <a:lstStyle/>
                    <a:p>
                      <a:pPr algn="ctr"/>
                      <a:r>
                        <a:rPr lang="en-IN" sz="2000" b="1" dirty="0">
                          <a:latin typeface="Times New Roman"/>
                          <a:ea typeface="Times New Roman"/>
                          <a:cs typeface="Mangal"/>
                        </a:rPr>
                        <a:t>CONTRIBUTIONS   ( Rs  in  </a:t>
                      </a:r>
                      <a:r>
                        <a:rPr lang="en-IN" sz="2000" b="1" dirty="0" err="1">
                          <a:latin typeface="Times New Roman"/>
                          <a:ea typeface="Times New Roman"/>
                          <a:cs typeface="Mangal"/>
                        </a:rPr>
                        <a:t>Crore</a:t>
                      </a:r>
                      <a:r>
                        <a:rPr lang="en-IN" sz="2000" b="1" dirty="0">
                          <a:latin typeface="Times New Roman"/>
                          <a:ea typeface="Times New Roman"/>
                          <a:cs typeface="Mangal"/>
                        </a:rPr>
                        <a:t>)</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2555">
                <a:tc gridSpan="2">
                  <a:txBody>
                    <a:bodyPr/>
                    <a:lstStyle/>
                    <a:p>
                      <a:pPr algn="ctr"/>
                      <a:r>
                        <a:rPr lang="en-IN" sz="2000" b="1" dirty="0">
                          <a:latin typeface="Times New Roman"/>
                          <a:ea typeface="Times New Roman"/>
                          <a:cs typeface="Mangal"/>
                        </a:rPr>
                        <a:t>Total Turnover of the Sector</a:t>
                      </a:r>
                      <a:endParaRPr lang="en-US" sz="1800" b="1"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gridSpan="3">
                  <a:txBody>
                    <a:bodyPr/>
                    <a:lstStyle/>
                    <a:p>
                      <a:pPr algn="ctr"/>
                      <a:r>
                        <a:rPr lang="en-IN" sz="2000" b="1" dirty="0">
                          <a:latin typeface="Times New Roman"/>
                          <a:ea typeface="Times New Roman"/>
                          <a:cs typeface="Mangal"/>
                        </a:rPr>
                        <a:t>Contribution to Exchequer</a:t>
                      </a:r>
                      <a:endParaRPr lang="en-US" sz="1800" b="1"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hMerge="1">
                  <a:txBody>
                    <a:bodyPr/>
                    <a:lstStyle/>
                    <a:p>
                      <a:endParaRPr lang="en-US"/>
                    </a:p>
                  </a:txBody>
                  <a:tcPr/>
                </a:tc>
              </a:tr>
              <a:tr h="222555">
                <a:tc gridSpan="2">
                  <a:txBody>
                    <a:bodyPr/>
                    <a:lstStyle/>
                    <a:p>
                      <a:pPr algn="ctr"/>
                      <a:r>
                        <a:rPr lang="en-IN" sz="2000">
                          <a:latin typeface="Times New Roman"/>
                          <a:ea typeface="Times New Roman"/>
                          <a:cs typeface="Mangal"/>
                        </a:rPr>
                        <a:t>60000</a:t>
                      </a:r>
                      <a:endParaRPr lang="en-US" sz="180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gridSpan="3">
                  <a:txBody>
                    <a:bodyPr/>
                    <a:lstStyle/>
                    <a:p>
                      <a:pPr algn="ctr"/>
                      <a:r>
                        <a:rPr lang="en-IN" sz="2000" dirty="0">
                          <a:latin typeface="Times New Roman"/>
                          <a:ea typeface="Times New Roman"/>
                          <a:cs typeface="Mangal"/>
                        </a:rPr>
                        <a:t>5500</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hMerge="1">
                  <a:txBody>
                    <a:bodyPr/>
                    <a:lstStyle/>
                    <a:p>
                      <a:endParaRPr lang="en-US"/>
                    </a:p>
                  </a:txBody>
                  <a:tcPr/>
                </a:tc>
              </a:tr>
              <a:tr h="222555">
                <a:tc gridSpan="5">
                  <a:txBody>
                    <a:bodyPr/>
                    <a:lstStyle/>
                    <a:p>
                      <a:pPr algn="ctr"/>
                      <a:r>
                        <a:rPr lang="en-IN" sz="2000" b="1" dirty="0">
                          <a:latin typeface="Times New Roman"/>
                          <a:ea typeface="Times New Roman"/>
                          <a:cs typeface="Mangal"/>
                        </a:rPr>
                        <a:t>EMPLOYMENT DATA (MILLION PEOPLE)</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2555">
                <a:tc gridSpan="2">
                  <a:txBody>
                    <a:bodyPr/>
                    <a:lstStyle/>
                    <a:p>
                      <a:pPr algn="ctr"/>
                      <a:r>
                        <a:rPr lang="en-IN" sz="2000" b="1" dirty="0">
                          <a:latin typeface="Times New Roman"/>
                          <a:ea typeface="Times New Roman"/>
                          <a:cs typeface="Mangal"/>
                        </a:rPr>
                        <a:t>Direct Employment</a:t>
                      </a:r>
                      <a:endParaRPr lang="en-US" sz="1800" b="1"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gridSpan="3">
                  <a:txBody>
                    <a:bodyPr/>
                    <a:lstStyle/>
                    <a:p>
                      <a:pPr algn="ctr"/>
                      <a:r>
                        <a:rPr lang="en-IN" sz="2000" b="1" dirty="0">
                          <a:latin typeface="Times New Roman"/>
                          <a:ea typeface="Times New Roman"/>
                          <a:cs typeface="Mangal"/>
                        </a:rPr>
                        <a:t>Indirect Employment</a:t>
                      </a:r>
                      <a:endParaRPr lang="en-US" sz="1800" b="1"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hMerge="1">
                  <a:txBody>
                    <a:bodyPr/>
                    <a:lstStyle/>
                    <a:p>
                      <a:endParaRPr lang="en-US"/>
                    </a:p>
                  </a:txBody>
                  <a:tcPr/>
                </a:tc>
              </a:tr>
              <a:tr h="222555">
                <a:tc gridSpan="2">
                  <a:txBody>
                    <a:bodyPr/>
                    <a:lstStyle/>
                    <a:p>
                      <a:pPr algn="ctr"/>
                      <a:r>
                        <a:rPr lang="en-IN" sz="2000" dirty="0">
                          <a:latin typeface="Times New Roman"/>
                          <a:ea typeface="Times New Roman"/>
                          <a:cs typeface="Mangal"/>
                        </a:rPr>
                        <a:t>0.6</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gridSpan="3">
                  <a:txBody>
                    <a:bodyPr/>
                    <a:lstStyle/>
                    <a:p>
                      <a:pPr algn="ctr"/>
                      <a:r>
                        <a:rPr lang="en-IN" sz="2000" dirty="0">
                          <a:latin typeface="Times New Roman"/>
                          <a:ea typeface="Times New Roman"/>
                          <a:cs typeface="Mangal"/>
                        </a:rPr>
                        <a:t>1.6</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hMerge="1">
                  <a:txBody>
                    <a:bodyPr/>
                    <a:lstStyle/>
                    <a:p>
                      <a:endParaRPr lang="en-US"/>
                    </a:p>
                  </a:txBody>
                  <a:tcPr/>
                </a:tc>
              </a:tr>
              <a:tr h="222555">
                <a:tc gridSpan="2">
                  <a:txBody>
                    <a:bodyPr/>
                    <a:lstStyle/>
                    <a:p>
                      <a:r>
                        <a:rPr lang="en-IN" sz="2000" dirty="0">
                          <a:latin typeface="Times New Roman"/>
                          <a:ea typeface="Times New Roman"/>
                          <a:cs typeface="Mangal"/>
                        </a:rPr>
                        <a:t>Indian Share in World’s Production, %</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gridSpan="3">
                  <a:txBody>
                    <a:bodyPr/>
                    <a:lstStyle/>
                    <a:p>
                      <a:pPr algn="ctr"/>
                      <a:r>
                        <a:rPr lang="en-IN" sz="2000" dirty="0" smtClean="0">
                          <a:latin typeface="Times New Roman"/>
                          <a:ea typeface="Times New Roman"/>
                          <a:cs typeface="Mangal"/>
                        </a:rPr>
                        <a:t>4.3</a:t>
                      </a:r>
                      <a:endParaRPr lang="en-US" sz="1800" dirty="0">
                        <a:latin typeface="Calibri"/>
                        <a:ea typeface="Times New Roman"/>
                        <a:cs typeface="Mangal"/>
                      </a:endParaRPr>
                    </a:p>
                  </a:txBody>
                  <a:tcPr marL="51455" marR="51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n-US"/>
                    </a:p>
                  </a:txBody>
                  <a:tcPr/>
                </a:tc>
                <a:tc hMerge="1">
                  <a:txBody>
                    <a:bodyPr/>
                    <a:lstStyle/>
                    <a:p>
                      <a:endParaRPr lang="en-US"/>
                    </a:p>
                  </a:txBody>
                  <a:tcPr/>
                </a:tc>
              </a:tr>
            </a:tbl>
          </a:graphicData>
        </a:graphic>
      </p:graphicFrame>
      <p:pic>
        <p:nvPicPr>
          <p:cNvPr id="6" name="Picture 6" descr="62577c5730930adfba24699ad1969e9c.png"/>
          <p:cNvPicPr>
            <a:picLocks noChangeAspect="1" noChangeArrowheads="1"/>
          </p:cNvPicPr>
          <p:nvPr/>
        </p:nvPicPr>
        <p:blipFill>
          <a:blip r:embed="rId2" cstate="print"/>
          <a:srcRect l="20871" t="19565" r="19560" b="21739"/>
          <a:stretch>
            <a:fillRect/>
          </a:stretch>
        </p:blipFill>
        <p:spPr bwMode="auto">
          <a:xfrm>
            <a:off x="304800" y="5960533"/>
            <a:ext cx="762000" cy="5926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6394</TotalTime>
  <Words>887</Words>
  <Application>Microsoft Office PowerPoint</Application>
  <PresentationFormat>On-screen Show (4:3)</PresentationFormat>
  <Paragraphs>190</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Status of Paper Industry  </vt:lpstr>
      <vt:lpstr>Global Paper Consumption (by region)</vt:lpstr>
      <vt:lpstr>Region-wise shift in Paper Consumption (2005-15)</vt:lpstr>
      <vt:lpstr>Per capita consumption</vt:lpstr>
      <vt:lpstr>Global paper consumption pattern</vt:lpstr>
      <vt:lpstr>Changing Market Segments….</vt:lpstr>
      <vt:lpstr>Global Paper &amp; Paperboard Industry</vt:lpstr>
      <vt:lpstr>Indian Paper Industry</vt:lpstr>
      <vt:lpstr>Indian Paper Industry – Overview</vt:lpstr>
      <vt:lpstr>Sectoral Growth – Previous 6 years</vt:lpstr>
      <vt:lpstr>Production and Consumption</vt:lpstr>
      <vt:lpstr>Variety wise Production Trends</vt:lpstr>
      <vt:lpstr>Major Issues &amp; Challenges</vt:lpstr>
      <vt:lpstr>Raw material constraints </vt:lpstr>
      <vt:lpstr>Availability of Agro Residues</vt:lpstr>
      <vt:lpstr>Availability of Waste Paper</vt:lpstr>
      <vt:lpstr>Cost of basic input</vt:lpstr>
      <vt:lpstr>Low scale of Operation and Obsolete Technologies</vt:lpstr>
      <vt:lpstr>Environmental Concerns</vt:lpstr>
      <vt:lpstr>Lack of Skilled Manpower</vt:lpstr>
      <vt:lpstr>Innovation in Paper &amp; Paperboard Manufacturing</vt:lpstr>
      <vt:lpstr>Conclusion</vt:lpstr>
      <vt:lpstr>Slide 23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IN PACKAGING MATERIALS</dc:title>
  <dc:creator>Hewlett-Packard Company</dc:creator>
  <cp:lastModifiedBy>Hp</cp:lastModifiedBy>
  <cp:revision>200</cp:revision>
  <dcterms:created xsi:type="dcterms:W3CDTF">2018-11-09T11:53:57Z</dcterms:created>
  <dcterms:modified xsi:type="dcterms:W3CDTF">2019-02-17T00:13:35Z</dcterms:modified>
</cp:coreProperties>
</file>